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97" r:id="rId3"/>
    <p:sldId id="300" r:id="rId4"/>
    <p:sldId id="266" r:id="rId5"/>
    <p:sldId id="299" r:id="rId6"/>
    <p:sldId id="298" r:id="rId7"/>
    <p:sldId id="296" r:id="rId8"/>
    <p:sldId id="272" r:id="rId9"/>
    <p:sldId id="277" r:id="rId10"/>
    <p:sldId id="292" r:id="rId11"/>
    <p:sldId id="291" r:id="rId12"/>
    <p:sldId id="279" r:id="rId13"/>
    <p:sldId id="282" r:id="rId14"/>
    <p:sldId id="293" r:id="rId15"/>
    <p:sldId id="281" r:id="rId16"/>
    <p:sldId id="294" r:id="rId17"/>
    <p:sldId id="275" r:id="rId18"/>
    <p:sldId id="286" r:id="rId19"/>
    <p:sldId id="287" r:id="rId20"/>
    <p:sldId id="285" r:id="rId21"/>
    <p:sldId id="295" r:id="rId22"/>
    <p:sldId id="288" r:id="rId23"/>
    <p:sldId id="289" r:id="rId24"/>
    <p:sldId id="276" r:id="rId25"/>
    <p:sldId id="278" r:id="rId26"/>
    <p:sldId id="283" r:id="rId27"/>
    <p:sldId id="290"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85" autoAdjust="0"/>
  </p:normalViewPr>
  <p:slideViewPr>
    <p:cSldViewPr snapToGrid="0">
      <p:cViewPr varScale="1">
        <p:scale>
          <a:sx n="117" d="100"/>
          <a:sy n="117" d="100"/>
        </p:scale>
        <p:origin x="96" y="1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32374-2C0B-4029-883F-0BA53FF373C7}" type="datetimeFigureOut">
              <a:rPr lang="es-ES" smtClean="0"/>
              <a:t>29/01/2018</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9E5F4-2744-489E-8D33-5594D6F10A18}" type="slidenum">
              <a:rPr lang="es-ES" smtClean="0"/>
              <a:t>‹Nº›</a:t>
            </a:fld>
            <a:endParaRPr lang="es-ES"/>
          </a:p>
        </p:txBody>
      </p:sp>
    </p:spTree>
    <p:extLst>
      <p:ext uri="{BB962C8B-B14F-4D97-AF65-F5344CB8AC3E}">
        <p14:creationId xmlns:p14="http://schemas.microsoft.com/office/powerpoint/2010/main" val="345400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DC9E5F4-2744-489E-8D33-5594D6F10A18}" type="slidenum">
              <a:rPr lang="es-ES" smtClean="0"/>
              <a:t>1</a:t>
            </a:fld>
            <a:endParaRPr lang="es-ES"/>
          </a:p>
        </p:txBody>
      </p:sp>
    </p:spTree>
    <p:extLst>
      <p:ext uri="{BB962C8B-B14F-4D97-AF65-F5344CB8AC3E}">
        <p14:creationId xmlns:p14="http://schemas.microsoft.com/office/powerpoint/2010/main" val="277222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DC9E5F4-2744-489E-8D33-5594D6F10A18}" type="slidenum">
              <a:rPr lang="es-ES" smtClean="0"/>
              <a:t>3</a:t>
            </a:fld>
            <a:endParaRPr lang="es-ES"/>
          </a:p>
        </p:txBody>
      </p:sp>
    </p:spTree>
    <p:extLst>
      <p:ext uri="{BB962C8B-B14F-4D97-AF65-F5344CB8AC3E}">
        <p14:creationId xmlns:p14="http://schemas.microsoft.com/office/powerpoint/2010/main" val="286764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DC9E5F4-2744-489E-8D33-5594D6F10A18}" type="slidenum">
              <a:rPr lang="es-ES" smtClean="0"/>
              <a:t>4</a:t>
            </a:fld>
            <a:endParaRPr lang="es-ES"/>
          </a:p>
        </p:txBody>
      </p:sp>
    </p:spTree>
    <p:extLst>
      <p:ext uri="{BB962C8B-B14F-4D97-AF65-F5344CB8AC3E}">
        <p14:creationId xmlns:p14="http://schemas.microsoft.com/office/powerpoint/2010/main" val="2801725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DC9E5F4-2744-489E-8D33-5594D6F10A18}" type="slidenum">
              <a:rPr lang="es-ES" smtClean="0"/>
              <a:t>15</a:t>
            </a:fld>
            <a:endParaRPr lang="es-ES"/>
          </a:p>
        </p:txBody>
      </p:sp>
    </p:spTree>
    <p:extLst>
      <p:ext uri="{BB962C8B-B14F-4D97-AF65-F5344CB8AC3E}">
        <p14:creationId xmlns:p14="http://schemas.microsoft.com/office/powerpoint/2010/main" val="1366824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52384EC-0CB9-4F7F-AEDA-404EF5B68595}" type="datetimeFigureOut">
              <a:rPr lang="es-ES" smtClean="0"/>
              <a:t>29/01/2018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B8AF60-521B-4353-98F1-6C479F782818}" type="slidenum">
              <a:rPr lang="es-ES" smtClean="0"/>
              <a:t>‹Nº›</a:t>
            </a:fld>
            <a:endParaRPr lang="es-ES"/>
          </a:p>
        </p:txBody>
      </p:sp>
    </p:spTree>
    <p:extLst>
      <p:ext uri="{BB962C8B-B14F-4D97-AF65-F5344CB8AC3E}">
        <p14:creationId xmlns:p14="http://schemas.microsoft.com/office/powerpoint/2010/main" val="119906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52384EC-0CB9-4F7F-AEDA-404EF5B68595}" type="datetimeFigureOut">
              <a:rPr lang="es-ES" smtClean="0"/>
              <a:t>29/01/2018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B8AF60-521B-4353-98F1-6C479F782818}" type="slidenum">
              <a:rPr lang="es-ES" smtClean="0"/>
              <a:t>‹Nº›</a:t>
            </a:fld>
            <a:endParaRPr lang="es-ES"/>
          </a:p>
        </p:txBody>
      </p:sp>
    </p:spTree>
    <p:extLst>
      <p:ext uri="{BB962C8B-B14F-4D97-AF65-F5344CB8AC3E}">
        <p14:creationId xmlns:p14="http://schemas.microsoft.com/office/powerpoint/2010/main" val="253324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52384EC-0CB9-4F7F-AEDA-404EF5B68595}" type="datetimeFigureOut">
              <a:rPr lang="es-ES" smtClean="0"/>
              <a:t>29/01/2018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B8AF60-521B-4353-98F1-6C479F782818}" type="slidenum">
              <a:rPr lang="es-ES" smtClean="0"/>
              <a:t>‹Nº›</a:t>
            </a:fld>
            <a:endParaRPr lang="es-ES"/>
          </a:p>
        </p:txBody>
      </p:sp>
    </p:spTree>
    <p:extLst>
      <p:ext uri="{BB962C8B-B14F-4D97-AF65-F5344CB8AC3E}">
        <p14:creationId xmlns:p14="http://schemas.microsoft.com/office/powerpoint/2010/main" val="360959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52384EC-0CB9-4F7F-AEDA-404EF5B68595}" type="datetimeFigureOut">
              <a:rPr lang="es-ES" smtClean="0"/>
              <a:t>29/01/2018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B8AF60-521B-4353-98F1-6C479F782818}" type="slidenum">
              <a:rPr lang="es-ES" smtClean="0"/>
              <a:t>‹Nº›</a:t>
            </a:fld>
            <a:endParaRPr lang="es-ES"/>
          </a:p>
        </p:txBody>
      </p:sp>
    </p:spTree>
    <p:extLst>
      <p:ext uri="{BB962C8B-B14F-4D97-AF65-F5344CB8AC3E}">
        <p14:creationId xmlns:p14="http://schemas.microsoft.com/office/powerpoint/2010/main" val="104695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52384EC-0CB9-4F7F-AEDA-404EF5B68595}" type="datetimeFigureOut">
              <a:rPr lang="es-ES" smtClean="0"/>
              <a:t>29/01/2018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B8AF60-521B-4353-98F1-6C479F782818}" type="slidenum">
              <a:rPr lang="es-ES" smtClean="0"/>
              <a:t>‹Nº›</a:t>
            </a:fld>
            <a:endParaRPr lang="es-ES"/>
          </a:p>
        </p:txBody>
      </p:sp>
    </p:spTree>
    <p:extLst>
      <p:ext uri="{BB962C8B-B14F-4D97-AF65-F5344CB8AC3E}">
        <p14:creationId xmlns:p14="http://schemas.microsoft.com/office/powerpoint/2010/main" val="3068363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52384EC-0CB9-4F7F-AEDA-404EF5B68595}" type="datetimeFigureOut">
              <a:rPr lang="es-ES" smtClean="0"/>
              <a:t>29/01/2018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5B8AF60-521B-4353-98F1-6C479F782818}" type="slidenum">
              <a:rPr lang="es-ES" smtClean="0"/>
              <a:t>‹Nº›</a:t>
            </a:fld>
            <a:endParaRPr lang="es-ES"/>
          </a:p>
        </p:txBody>
      </p:sp>
    </p:spTree>
    <p:extLst>
      <p:ext uri="{BB962C8B-B14F-4D97-AF65-F5344CB8AC3E}">
        <p14:creationId xmlns:p14="http://schemas.microsoft.com/office/powerpoint/2010/main" val="1291147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52384EC-0CB9-4F7F-AEDA-404EF5B68595}" type="datetimeFigureOut">
              <a:rPr lang="es-ES" smtClean="0"/>
              <a:t>29/01/2018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5B8AF60-521B-4353-98F1-6C479F782818}" type="slidenum">
              <a:rPr lang="es-ES" smtClean="0"/>
              <a:t>‹Nº›</a:t>
            </a:fld>
            <a:endParaRPr lang="es-ES"/>
          </a:p>
        </p:txBody>
      </p:sp>
    </p:spTree>
    <p:extLst>
      <p:ext uri="{BB962C8B-B14F-4D97-AF65-F5344CB8AC3E}">
        <p14:creationId xmlns:p14="http://schemas.microsoft.com/office/powerpoint/2010/main" val="341431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52384EC-0CB9-4F7F-AEDA-404EF5B68595}" type="datetimeFigureOut">
              <a:rPr lang="es-ES" smtClean="0"/>
              <a:t>29/01/2018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5B8AF60-521B-4353-98F1-6C479F782818}" type="slidenum">
              <a:rPr lang="es-ES" smtClean="0"/>
              <a:t>‹Nº›</a:t>
            </a:fld>
            <a:endParaRPr lang="es-ES"/>
          </a:p>
        </p:txBody>
      </p:sp>
    </p:spTree>
    <p:extLst>
      <p:ext uri="{BB962C8B-B14F-4D97-AF65-F5344CB8AC3E}">
        <p14:creationId xmlns:p14="http://schemas.microsoft.com/office/powerpoint/2010/main" val="2148161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384EC-0CB9-4F7F-AEDA-404EF5B68595}" type="datetimeFigureOut">
              <a:rPr lang="es-ES" smtClean="0"/>
              <a:t>29/01/2018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5B8AF60-521B-4353-98F1-6C479F782818}" type="slidenum">
              <a:rPr lang="es-ES" smtClean="0"/>
              <a:t>‹Nº›</a:t>
            </a:fld>
            <a:endParaRPr lang="es-ES"/>
          </a:p>
        </p:txBody>
      </p:sp>
    </p:spTree>
    <p:extLst>
      <p:ext uri="{BB962C8B-B14F-4D97-AF65-F5344CB8AC3E}">
        <p14:creationId xmlns:p14="http://schemas.microsoft.com/office/powerpoint/2010/main" val="225134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2384EC-0CB9-4F7F-AEDA-404EF5B68595}" type="datetimeFigureOut">
              <a:rPr lang="es-ES" smtClean="0"/>
              <a:t>29/01/2018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5B8AF60-521B-4353-98F1-6C479F782818}" type="slidenum">
              <a:rPr lang="es-ES" smtClean="0"/>
              <a:t>‹Nº›</a:t>
            </a:fld>
            <a:endParaRPr lang="es-ES"/>
          </a:p>
        </p:txBody>
      </p:sp>
    </p:spTree>
    <p:extLst>
      <p:ext uri="{BB962C8B-B14F-4D97-AF65-F5344CB8AC3E}">
        <p14:creationId xmlns:p14="http://schemas.microsoft.com/office/powerpoint/2010/main" val="13980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2384EC-0CB9-4F7F-AEDA-404EF5B68595}" type="datetimeFigureOut">
              <a:rPr lang="es-ES" smtClean="0"/>
              <a:t>29/01/2018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5B8AF60-521B-4353-98F1-6C479F782818}" type="slidenum">
              <a:rPr lang="es-ES" smtClean="0"/>
              <a:t>‹Nº›</a:t>
            </a:fld>
            <a:endParaRPr lang="es-ES"/>
          </a:p>
        </p:txBody>
      </p:sp>
    </p:spTree>
    <p:extLst>
      <p:ext uri="{BB962C8B-B14F-4D97-AF65-F5344CB8AC3E}">
        <p14:creationId xmlns:p14="http://schemas.microsoft.com/office/powerpoint/2010/main" val="416425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384EC-0CB9-4F7F-AEDA-404EF5B68595}" type="datetimeFigureOut">
              <a:rPr lang="es-ES" smtClean="0"/>
              <a:t>29/01/2018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8AF60-521B-4353-98F1-6C479F782818}" type="slidenum">
              <a:rPr lang="es-ES" smtClean="0"/>
              <a:t>‹Nº›</a:t>
            </a:fld>
            <a:endParaRPr lang="es-ES"/>
          </a:p>
        </p:txBody>
      </p:sp>
    </p:spTree>
    <p:extLst>
      <p:ext uri="{BB962C8B-B14F-4D97-AF65-F5344CB8AC3E}">
        <p14:creationId xmlns:p14="http://schemas.microsoft.com/office/powerpoint/2010/main" val="52971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Amphidromic_point" TargetMode="External"/><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sites.google.com/site/navigationalalgorithms/"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1000">
              <a:schemeClr val="bg1">
                <a:lumMod val="75000"/>
              </a:schemeClr>
            </a:gs>
            <a:gs pos="20000">
              <a:schemeClr val="accent1">
                <a:lumMod val="45000"/>
                <a:lumOff val="55000"/>
              </a:schemeClr>
            </a:gs>
            <a:gs pos="100000">
              <a:schemeClr val="tx1"/>
            </a:gs>
          </a:gsLst>
          <a:lin ang="5400000" scaled="1"/>
        </a:gradFill>
        <a:effectLst/>
      </p:bgPr>
    </p:bg>
    <p:spTree>
      <p:nvGrpSpPr>
        <p:cNvPr id="1" name=""/>
        <p:cNvGrpSpPr/>
        <p:nvPr/>
      </p:nvGrpSpPr>
      <p:grpSpPr>
        <a:xfrm>
          <a:off x="0" y="0"/>
          <a:ext cx="0" cy="0"/>
          <a:chOff x="0" y="0"/>
          <a:chExt cx="0" cy="0"/>
        </a:xfrm>
      </p:grpSpPr>
      <p:pic>
        <p:nvPicPr>
          <p:cNvPr id="6" name="Imagen 5" descr="PassesBassi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1" cy="6839794"/>
          </a:xfrm>
          <a:prstGeom prst="rect">
            <a:avLst/>
          </a:prstGeom>
          <a:noFill/>
          <a:ln>
            <a:noFill/>
          </a:ln>
        </p:spPr>
      </p:pic>
      <p:sp>
        <p:nvSpPr>
          <p:cNvPr id="2" name="Título 1"/>
          <p:cNvSpPr>
            <a:spLocks noGrp="1"/>
          </p:cNvSpPr>
          <p:nvPr>
            <p:ph type="ctrTitle"/>
          </p:nvPr>
        </p:nvSpPr>
        <p:spPr/>
        <p:txBody>
          <a:bodyPr>
            <a:noAutofit/>
          </a:bodyPr>
          <a:lstStyle/>
          <a:p>
            <a:r>
              <a:rPr lang="es-ES" sz="8800" dirty="0" err="1" smtClean="0">
                <a:gradFill>
                  <a:gsLst>
                    <a:gs pos="0">
                      <a:schemeClr val="accent1">
                        <a:lumMod val="5000"/>
                        <a:lumOff val="95000"/>
                      </a:schemeClr>
                    </a:gs>
                    <a:gs pos="71000">
                      <a:schemeClr val="bg1">
                        <a:lumMod val="75000"/>
                      </a:schemeClr>
                    </a:gs>
                    <a:gs pos="20000">
                      <a:schemeClr val="accent1">
                        <a:lumMod val="45000"/>
                        <a:lumOff val="55000"/>
                      </a:schemeClr>
                    </a:gs>
                    <a:gs pos="100000">
                      <a:schemeClr val="tx1"/>
                    </a:gs>
                  </a:gsLst>
                  <a:lin ang="5400000" scaled="1"/>
                </a:gradFill>
                <a:effectLst>
                  <a:outerShdw blurRad="38100" dist="38100" dir="2700000" algn="tl">
                    <a:srgbClr val="000000">
                      <a:alpha val="43137"/>
                    </a:srgbClr>
                  </a:outerShdw>
                </a:effectLst>
              </a:rPr>
              <a:t>Tides</a:t>
            </a:r>
            <a:endParaRPr lang="es-ES" sz="8800" dirty="0">
              <a:gradFill>
                <a:gsLst>
                  <a:gs pos="0">
                    <a:schemeClr val="accent1">
                      <a:lumMod val="5000"/>
                      <a:lumOff val="95000"/>
                    </a:schemeClr>
                  </a:gs>
                  <a:gs pos="71000">
                    <a:schemeClr val="bg1">
                      <a:lumMod val="75000"/>
                    </a:schemeClr>
                  </a:gs>
                  <a:gs pos="20000">
                    <a:schemeClr val="accent1">
                      <a:lumMod val="45000"/>
                      <a:lumOff val="55000"/>
                    </a:schemeClr>
                  </a:gs>
                  <a:gs pos="100000">
                    <a:schemeClr val="tx1"/>
                  </a:gs>
                </a:gsLst>
                <a:lin ang="5400000" scaled="1"/>
              </a:gradFill>
              <a:effectLst>
                <a:outerShdw blurRad="38100" dist="38100" dir="2700000" algn="tl">
                  <a:srgbClr val="000000">
                    <a:alpha val="43137"/>
                  </a:srgbClr>
                </a:outerShdw>
              </a:effectLst>
            </a:endParaRPr>
          </a:p>
        </p:txBody>
      </p:sp>
      <p:sp>
        <p:nvSpPr>
          <p:cNvPr id="3" name="Subtítulo 2"/>
          <p:cNvSpPr>
            <a:spLocks noGrp="1"/>
          </p:cNvSpPr>
          <p:nvPr>
            <p:ph type="subTitle" idx="1"/>
          </p:nvPr>
        </p:nvSpPr>
        <p:spPr/>
        <p:txBody>
          <a:bodyPr>
            <a:normAutofit/>
          </a:bodyPr>
          <a:lstStyle/>
          <a:p>
            <a:r>
              <a:rPr lang="es-ES" sz="6000" dirty="0">
                <a:gradFill>
                  <a:gsLst>
                    <a:gs pos="0">
                      <a:schemeClr val="accent1">
                        <a:lumMod val="5000"/>
                        <a:lumOff val="95000"/>
                      </a:schemeClr>
                    </a:gs>
                    <a:gs pos="71000">
                      <a:schemeClr val="bg1">
                        <a:lumMod val="75000"/>
                      </a:schemeClr>
                    </a:gs>
                    <a:gs pos="20000">
                      <a:schemeClr val="accent1">
                        <a:lumMod val="45000"/>
                        <a:lumOff val="55000"/>
                      </a:schemeClr>
                    </a:gs>
                    <a:gs pos="100000">
                      <a:schemeClr val="tx1"/>
                    </a:gs>
                  </a:gsLst>
                  <a:lin ang="5400000" scaled="1"/>
                </a:gradFill>
                <a:effectLst>
                  <a:outerShdw blurRad="38100" dist="38100" dir="2700000" algn="tl">
                    <a:srgbClr val="000000">
                      <a:alpha val="43137"/>
                    </a:srgbClr>
                  </a:outerShdw>
                </a:effectLst>
              </a:rPr>
              <a:t>a</a:t>
            </a:r>
            <a:r>
              <a:rPr lang="es-ES" sz="6000" dirty="0" smtClean="0">
                <a:gradFill>
                  <a:gsLst>
                    <a:gs pos="0">
                      <a:schemeClr val="accent1">
                        <a:lumMod val="5000"/>
                        <a:lumOff val="95000"/>
                      </a:schemeClr>
                    </a:gs>
                    <a:gs pos="71000">
                      <a:schemeClr val="bg1">
                        <a:lumMod val="75000"/>
                      </a:schemeClr>
                    </a:gs>
                    <a:gs pos="20000">
                      <a:schemeClr val="accent1">
                        <a:lumMod val="45000"/>
                        <a:lumOff val="55000"/>
                      </a:schemeClr>
                    </a:gs>
                    <a:gs pos="100000">
                      <a:schemeClr val="tx1"/>
                    </a:gs>
                  </a:gsLst>
                  <a:lin ang="5400000" scaled="1"/>
                </a:gradFill>
                <a:effectLst>
                  <a:outerShdw blurRad="38100" dist="38100" dir="2700000" algn="tl">
                    <a:srgbClr val="000000">
                      <a:alpha val="43137"/>
                    </a:srgbClr>
                  </a:outerShdw>
                </a:effectLst>
              </a:rPr>
              <a:t>nd </a:t>
            </a:r>
            <a:r>
              <a:rPr lang="es-ES" sz="6000" dirty="0" err="1" smtClean="0">
                <a:gradFill>
                  <a:gsLst>
                    <a:gs pos="0">
                      <a:schemeClr val="accent1">
                        <a:lumMod val="5000"/>
                        <a:lumOff val="95000"/>
                      </a:schemeClr>
                    </a:gs>
                    <a:gs pos="71000">
                      <a:schemeClr val="bg1">
                        <a:lumMod val="75000"/>
                      </a:schemeClr>
                    </a:gs>
                    <a:gs pos="20000">
                      <a:schemeClr val="accent1">
                        <a:lumMod val="45000"/>
                        <a:lumOff val="55000"/>
                      </a:schemeClr>
                    </a:gs>
                    <a:gs pos="100000">
                      <a:schemeClr val="tx1"/>
                    </a:gs>
                  </a:gsLst>
                  <a:lin ang="5400000" scaled="1"/>
                </a:gradFill>
                <a:effectLst>
                  <a:outerShdw blurRad="38100" dist="38100" dir="2700000" algn="tl">
                    <a:srgbClr val="000000">
                      <a:alpha val="43137"/>
                    </a:srgbClr>
                  </a:outerShdw>
                </a:effectLst>
              </a:rPr>
              <a:t>Navigation</a:t>
            </a:r>
            <a:endParaRPr lang="es-ES" sz="6000" dirty="0">
              <a:gradFill>
                <a:gsLst>
                  <a:gs pos="0">
                    <a:schemeClr val="accent1">
                      <a:lumMod val="5000"/>
                      <a:lumOff val="95000"/>
                    </a:schemeClr>
                  </a:gs>
                  <a:gs pos="71000">
                    <a:schemeClr val="bg1">
                      <a:lumMod val="75000"/>
                    </a:schemeClr>
                  </a:gs>
                  <a:gs pos="20000">
                    <a:schemeClr val="accent1">
                      <a:lumMod val="45000"/>
                      <a:lumOff val="55000"/>
                    </a:schemeClr>
                  </a:gs>
                  <a:gs pos="100000">
                    <a:schemeClr val="tx1"/>
                  </a:gs>
                </a:gsLst>
                <a:lin ang="5400000" scaled="1"/>
              </a:gradFill>
              <a:effectLst>
                <a:outerShdw blurRad="38100" dist="38100" dir="2700000" algn="tl">
                  <a:srgbClr val="000000">
                    <a:alpha val="43137"/>
                  </a:srgbClr>
                </a:outerShdw>
              </a:effectLst>
            </a:endParaRPr>
          </a:p>
        </p:txBody>
      </p:sp>
      <p:sp>
        <p:nvSpPr>
          <p:cNvPr id="5" name="CuadroTexto 4"/>
          <p:cNvSpPr txBox="1"/>
          <p:nvPr/>
        </p:nvSpPr>
        <p:spPr>
          <a:xfrm>
            <a:off x="4511545" y="6378129"/>
            <a:ext cx="4632456" cy="461665"/>
          </a:xfrm>
          <a:prstGeom prst="rect">
            <a:avLst/>
          </a:prstGeom>
          <a:noFill/>
        </p:spPr>
        <p:txBody>
          <a:bodyPr wrap="square" rtlCol="0">
            <a:spAutoFit/>
          </a:bodyPr>
          <a:lstStyle/>
          <a:p>
            <a:pPr algn="ctr">
              <a:spcAft>
                <a:spcPts val="0"/>
              </a:spcAft>
            </a:pPr>
            <a:r>
              <a:rPr lang="es-ES" sz="2000" b="1" dirty="0" smtClean="0">
                <a:solidFill>
                  <a:schemeClr val="bg1"/>
                </a:solidFill>
                <a:effectLst>
                  <a:outerShdw blurRad="38100" dist="38100" dir="2700000" algn="tl">
                    <a:srgbClr val="000000">
                      <a:alpha val="43137"/>
                    </a:srgbClr>
                  </a:outerShdw>
                </a:effectLst>
              </a:rPr>
              <a:t>©</a:t>
            </a:r>
            <a:r>
              <a:rPr lang="es-ES_tradnl" sz="2400" b="1" i="1" dirty="0" err="1">
                <a:solidFill>
                  <a:schemeClr val="bg1"/>
                </a:solidFill>
                <a:effectLst>
                  <a:outerShdw blurRad="50800" dist="38100" algn="tr" rotWithShape="0">
                    <a:prstClr val="black">
                      <a:alpha val="40000"/>
                    </a:prstClr>
                  </a:outerShdw>
                </a:effectLst>
                <a:latin typeface="Algerian" panose="04020705040A02060702" pitchFamily="82" charset="0"/>
                <a:ea typeface="Times New Roman" panose="02020603050405020304" pitchFamily="18" charset="0"/>
                <a:cs typeface="Arial" panose="020B0604020202020204" pitchFamily="34" charset="0"/>
              </a:rPr>
              <a:t>Navigational</a:t>
            </a:r>
            <a:r>
              <a:rPr lang="es-ES_tradnl" sz="2400" b="1" i="1" dirty="0">
                <a:solidFill>
                  <a:schemeClr val="bg1"/>
                </a:solidFill>
                <a:effectLst>
                  <a:outerShdw blurRad="50800" dist="38100" algn="tr" rotWithShape="0">
                    <a:prstClr val="black">
                      <a:alpha val="40000"/>
                    </a:prstClr>
                  </a:outerShdw>
                </a:effectLst>
                <a:latin typeface="Algerian" panose="04020705040A02060702" pitchFamily="82" charset="0"/>
                <a:ea typeface="Times New Roman" panose="02020603050405020304" pitchFamily="18" charset="0"/>
                <a:cs typeface="Arial" panose="020B0604020202020204" pitchFamily="34" charset="0"/>
              </a:rPr>
              <a:t> </a:t>
            </a:r>
            <a:r>
              <a:rPr lang="es-ES_tradnl" sz="2400" b="1" i="1" dirty="0" err="1">
                <a:solidFill>
                  <a:schemeClr val="bg1"/>
                </a:solidFill>
                <a:effectLst>
                  <a:outerShdw blurRad="50800" dist="38100" algn="tr" rotWithShape="0">
                    <a:prstClr val="black">
                      <a:alpha val="40000"/>
                    </a:prstClr>
                  </a:outerShdw>
                </a:effectLst>
                <a:latin typeface="Algerian" panose="04020705040A02060702" pitchFamily="82" charset="0"/>
                <a:ea typeface="Times New Roman" panose="02020603050405020304" pitchFamily="18" charset="0"/>
                <a:cs typeface="Arial" panose="020B0604020202020204" pitchFamily="34" charset="0"/>
              </a:rPr>
              <a:t>Algorithms</a:t>
            </a:r>
            <a:endParaRPr lang="es-ES" sz="10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76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rPr>
              <a:t>Effects of the declination of the </a:t>
            </a:r>
            <a:r>
              <a:rPr lang="en-US" b="1" dirty="0" smtClean="0">
                <a:ln/>
                <a:solidFill>
                  <a:schemeClr val="accent3"/>
                </a:solidFill>
              </a:rPr>
              <a:t>Moon</a:t>
            </a:r>
            <a:endParaRPr lang="es-ES" b="1" dirty="0">
              <a:ln/>
              <a:solidFill>
                <a:schemeClr val="accent3"/>
              </a:solidFill>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8" name="Imagen 7"/>
          <p:cNvPicPr>
            <a:picLocks noChangeAspect="1"/>
          </p:cNvPicPr>
          <p:nvPr/>
        </p:nvPicPr>
        <p:blipFill>
          <a:blip r:embed="rId2"/>
          <a:stretch>
            <a:fillRect/>
          </a:stretch>
        </p:blipFill>
        <p:spPr>
          <a:xfrm>
            <a:off x="628650" y="1690689"/>
            <a:ext cx="7886700" cy="5043422"/>
          </a:xfrm>
          <a:prstGeom prst="rect">
            <a:avLst/>
          </a:prstGeom>
        </p:spPr>
      </p:pic>
    </p:spTree>
    <p:extLst>
      <p:ext uri="{BB962C8B-B14F-4D97-AF65-F5344CB8AC3E}">
        <p14:creationId xmlns:p14="http://schemas.microsoft.com/office/powerpoint/2010/main" val="1554208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rPr>
              <a:t>Effects of the declination of the </a:t>
            </a:r>
            <a:r>
              <a:rPr lang="en-US" b="1" dirty="0" smtClean="0">
                <a:ln/>
                <a:solidFill>
                  <a:schemeClr val="accent3"/>
                </a:solidFill>
              </a:rPr>
              <a:t>Moon</a:t>
            </a:r>
            <a:endParaRPr lang="es-ES" b="1" dirty="0">
              <a:ln/>
              <a:solidFill>
                <a:schemeClr val="accent3"/>
              </a:solidFill>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 name="Imagen 5"/>
          <p:cNvPicPr>
            <a:picLocks noChangeAspect="1"/>
          </p:cNvPicPr>
          <p:nvPr/>
        </p:nvPicPr>
        <p:blipFill>
          <a:blip r:embed="rId2"/>
          <a:stretch>
            <a:fillRect/>
          </a:stretch>
        </p:blipFill>
        <p:spPr>
          <a:xfrm>
            <a:off x="4609023" y="2498271"/>
            <a:ext cx="4466025" cy="2835513"/>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695277"/>
            <a:ext cx="3735443" cy="4846814"/>
          </a:xfrm>
          <a:prstGeom prst="rect">
            <a:avLst/>
          </a:prstGeom>
        </p:spPr>
      </p:pic>
    </p:spTree>
    <p:extLst>
      <p:ext uri="{BB962C8B-B14F-4D97-AF65-F5344CB8AC3E}">
        <p14:creationId xmlns:p14="http://schemas.microsoft.com/office/powerpoint/2010/main" val="565838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chemeClr val="accent3"/>
                </a:solidFill>
              </a:rPr>
              <a:t>Tides and phase of the Moon</a:t>
            </a:r>
            <a:endParaRPr lang="es-ES" b="1" dirty="0">
              <a:ln/>
              <a:solidFill>
                <a:schemeClr val="accent3"/>
              </a:solidFill>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 name="Imagen 2"/>
          <p:cNvPicPr>
            <a:picLocks noChangeAspect="1"/>
          </p:cNvPicPr>
          <p:nvPr/>
        </p:nvPicPr>
        <p:blipFill>
          <a:blip r:embed="rId2"/>
          <a:stretch>
            <a:fillRect/>
          </a:stretch>
        </p:blipFill>
        <p:spPr>
          <a:xfrm>
            <a:off x="10990" y="1673684"/>
            <a:ext cx="4447251" cy="3976007"/>
          </a:xfrm>
          <a:prstGeom prst="rect">
            <a:avLst/>
          </a:prstGeom>
        </p:spPr>
      </p:pic>
      <p:sp>
        <p:nvSpPr>
          <p:cNvPr id="5" name="Rectángulo 4"/>
          <p:cNvSpPr/>
          <p:nvPr/>
        </p:nvSpPr>
        <p:spPr>
          <a:xfrm>
            <a:off x="4572000" y="2212521"/>
            <a:ext cx="4253593" cy="2862322"/>
          </a:xfrm>
          <a:prstGeom prst="rect">
            <a:avLst/>
          </a:prstGeom>
        </p:spPr>
        <p:txBody>
          <a:bodyPr wrap="square">
            <a:spAutoFit/>
          </a:bodyPr>
          <a:lstStyle/>
          <a:p>
            <a:pPr marL="342900" indent="-342900" algn="just">
              <a:buAutoNum type="alphaUcParenBoth"/>
            </a:pPr>
            <a:r>
              <a:rPr lang="en-US" i="1" dirty="0" smtClean="0">
                <a:latin typeface="Times-Italic"/>
              </a:rPr>
              <a:t>Spring </a:t>
            </a:r>
            <a:r>
              <a:rPr lang="en-US" i="1" dirty="0">
                <a:latin typeface="Times-Italic"/>
              </a:rPr>
              <a:t>tides occur at times of new </a:t>
            </a:r>
            <a:r>
              <a:rPr lang="en-US" i="1" dirty="0" smtClean="0">
                <a:latin typeface="Times-Italic"/>
              </a:rPr>
              <a:t>and full </a:t>
            </a:r>
            <a:r>
              <a:rPr lang="en-US" i="1" dirty="0">
                <a:latin typeface="Times-Italic"/>
              </a:rPr>
              <a:t>Moon. Range of tide is greater than average since </a:t>
            </a:r>
            <a:r>
              <a:rPr lang="en-US" i="1" dirty="0" smtClean="0">
                <a:latin typeface="Times-Italic"/>
              </a:rPr>
              <a:t>solar and </a:t>
            </a:r>
            <a:r>
              <a:rPr lang="en-US" i="1" dirty="0">
                <a:latin typeface="Times-Italic"/>
              </a:rPr>
              <a:t>lunar tractive forces act in same direction</a:t>
            </a:r>
            <a:r>
              <a:rPr lang="en-US" i="1" dirty="0" smtClean="0">
                <a:latin typeface="Times-Italic"/>
              </a:rPr>
              <a:t>.</a:t>
            </a:r>
          </a:p>
          <a:p>
            <a:pPr marL="342900" indent="-342900" algn="just">
              <a:buAutoNum type="alphaUcParenBoth"/>
            </a:pPr>
            <a:endParaRPr lang="en-US" i="1" dirty="0" smtClean="0">
              <a:latin typeface="Times-Italic"/>
            </a:endParaRPr>
          </a:p>
          <a:p>
            <a:pPr algn="just"/>
            <a:r>
              <a:rPr lang="en-US" i="1" dirty="0" smtClean="0">
                <a:latin typeface="Times-Italic"/>
              </a:rPr>
              <a:t>(</a:t>
            </a:r>
            <a:r>
              <a:rPr lang="en-US" i="1" dirty="0">
                <a:latin typeface="Times-Italic"/>
              </a:rPr>
              <a:t>B) </a:t>
            </a:r>
            <a:r>
              <a:rPr lang="en-US" i="1" dirty="0" smtClean="0">
                <a:latin typeface="Times-Italic"/>
              </a:rPr>
              <a:t>Neap ties </a:t>
            </a:r>
            <a:r>
              <a:rPr lang="en-US" i="1" dirty="0">
                <a:latin typeface="Times-Italic"/>
              </a:rPr>
              <a:t>occur at times of first and third quarters. Range of </a:t>
            </a:r>
            <a:r>
              <a:rPr lang="en-US" i="1" dirty="0" smtClean="0">
                <a:latin typeface="Times-Italic"/>
              </a:rPr>
              <a:t>tide is </a:t>
            </a:r>
            <a:r>
              <a:rPr lang="en-US" i="1" dirty="0">
                <a:latin typeface="Times-Italic"/>
              </a:rPr>
              <a:t>less than average since solar and lunar tractive forces </a:t>
            </a:r>
            <a:r>
              <a:rPr lang="en-US" i="1" dirty="0" smtClean="0">
                <a:latin typeface="Times-Italic"/>
              </a:rPr>
              <a:t>act </a:t>
            </a:r>
            <a:r>
              <a:rPr lang="es-ES" i="1" dirty="0" smtClean="0">
                <a:latin typeface="Times-Italic"/>
              </a:rPr>
              <a:t>at </a:t>
            </a:r>
            <a:r>
              <a:rPr lang="es-ES" i="1" dirty="0" err="1">
                <a:latin typeface="Times-Italic"/>
              </a:rPr>
              <a:t>right</a:t>
            </a:r>
            <a:r>
              <a:rPr lang="es-ES" i="1" dirty="0">
                <a:latin typeface="Times-Italic"/>
              </a:rPr>
              <a:t> </a:t>
            </a:r>
            <a:r>
              <a:rPr lang="es-ES" i="1" dirty="0" err="1">
                <a:latin typeface="Times-Italic"/>
              </a:rPr>
              <a:t>angles</a:t>
            </a:r>
            <a:r>
              <a:rPr lang="es-ES" i="1" dirty="0">
                <a:latin typeface="Times-Italic"/>
              </a:rPr>
              <a:t>.</a:t>
            </a:r>
            <a:endParaRPr lang="es-ES" dirty="0">
              <a:latin typeface="Times-Italic"/>
            </a:endParaRPr>
          </a:p>
        </p:txBody>
      </p:sp>
      <p:sp>
        <p:nvSpPr>
          <p:cNvPr id="6" name="Rectángulo 5"/>
          <p:cNvSpPr/>
          <p:nvPr/>
        </p:nvSpPr>
        <p:spPr>
          <a:xfrm>
            <a:off x="3747407" y="5241850"/>
            <a:ext cx="2800350" cy="1384995"/>
          </a:xfrm>
          <a:prstGeom prst="rect">
            <a:avLst/>
          </a:prstGeom>
        </p:spPr>
        <p:txBody>
          <a:bodyPr wrap="square">
            <a:spAutoFit/>
          </a:bodyPr>
          <a:lstStyle/>
          <a:p>
            <a:r>
              <a:rPr lang="es-ES" sz="1200" b="1" dirty="0"/>
              <a:t>Mareas vivas </a:t>
            </a:r>
            <a:r>
              <a:rPr lang="es-ES" sz="1200" b="1" dirty="0" err="1"/>
              <a:t>ó</a:t>
            </a:r>
            <a:r>
              <a:rPr lang="es-ES" sz="1200" b="1" dirty="0"/>
              <a:t> </a:t>
            </a:r>
            <a:r>
              <a:rPr lang="es-ES" sz="1200" b="1" dirty="0" err="1"/>
              <a:t>sizigias</a:t>
            </a:r>
            <a:r>
              <a:rPr lang="es-ES" sz="1200" b="1" dirty="0"/>
              <a:t> </a:t>
            </a:r>
          </a:p>
          <a:p>
            <a:pPr marL="285750" indent="-285750">
              <a:buFont typeface="Arial" panose="020B0604020202020204" pitchFamily="34" charset="0"/>
              <a:buChar char="•"/>
            </a:pPr>
            <a:r>
              <a:rPr lang="es-ES" sz="1200" dirty="0" smtClean="0"/>
              <a:t>Edad </a:t>
            </a:r>
            <a:r>
              <a:rPr lang="es-ES" sz="1200" dirty="0"/>
              <a:t>= 0 días -&gt; Luna nueva </a:t>
            </a:r>
          </a:p>
          <a:p>
            <a:pPr marL="285750" indent="-285750">
              <a:buFont typeface="Arial" panose="020B0604020202020204" pitchFamily="34" charset="0"/>
              <a:buChar char="•"/>
            </a:pPr>
            <a:r>
              <a:rPr lang="es-ES" sz="1200" dirty="0"/>
              <a:t>Edad = 14.75 días -&gt; Luna llena </a:t>
            </a:r>
          </a:p>
          <a:p>
            <a:endParaRPr lang="es-ES" sz="1200" dirty="0" smtClean="0"/>
          </a:p>
          <a:p>
            <a:r>
              <a:rPr lang="es-ES" sz="1200" b="1" dirty="0" smtClean="0"/>
              <a:t>Mareas </a:t>
            </a:r>
            <a:r>
              <a:rPr lang="es-ES" sz="1200" b="1" dirty="0"/>
              <a:t>muertas </a:t>
            </a:r>
            <a:r>
              <a:rPr lang="es-ES" sz="1200" b="1" dirty="0" err="1"/>
              <a:t>ó</a:t>
            </a:r>
            <a:r>
              <a:rPr lang="es-ES" sz="1200" b="1" dirty="0"/>
              <a:t> de cuadratura </a:t>
            </a:r>
          </a:p>
          <a:p>
            <a:pPr marL="285750" indent="-285750">
              <a:buFont typeface="Arial" panose="020B0604020202020204" pitchFamily="34" charset="0"/>
              <a:buChar char="•"/>
            </a:pPr>
            <a:r>
              <a:rPr lang="es-ES" sz="1200" dirty="0"/>
              <a:t>Edad = 7 días -&gt; Cuarto creciente </a:t>
            </a:r>
          </a:p>
          <a:p>
            <a:pPr marL="285750" indent="-285750">
              <a:buFont typeface="Arial" panose="020B0604020202020204" pitchFamily="34" charset="0"/>
              <a:buChar char="•"/>
            </a:pPr>
            <a:r>
              <a:rPr lang="es-ES" sz="1200" dirty="0" smtClean="0"/>
              <a:t>Edad </a:t>
            </a:r>
            <a:r>
              <a:rPr lang="es-ES" sz="1200" dirty="0"/>
              <a:t>= 21 días -&gt; Cuarto menguante </a:t>
            </a:r>
          </a:p>
        </p:txBody>
      </p:sp>
    </p:spTree>
    <p:extLst>
      <p:ext uri="{BB962C8B-B14F-4D97-AF65-F5344CB8AC3E}">
        <p14:creationId xmlns:p14="http://schemas.microsoft.com/office/powerpoint/2010/main" val="2052014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rPr>
              <a:t>Tides and phase of the Moon</a:t>
            </a:r>
            <a:endParaRPr lang="es-ES" b="1" dirty="0">
              <a:ln/>
              <a:solidFill>
                <a:schemeClr val="accent3"/>
              </a:solidFill>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1" name="Imagen 20"/>
          <p:cNvPicPr>
            <a:picLocks noChangeAspect="1"/>
          </p:cNvPicPr>
          <p:nvPr/>
        </p:nvPicPr>
        <p:blipFill>
          <a:blip r:embed="rId2"/>
          <a:stretch>
            <a:fillRect/>
          </a:stretch>
        </p:blipFill>
        <p:spPr>
          <a:xfrm>
            <a:off x="893989" y="2055815"/>
            <a:ext cx="3152775" cy="1828800"/>
          </a:xfrm>
          <a:prstGeom prst="rect">
            <a:avLst/>
          </a:prstGeom>
        </p:spPr>
      </p:pic>
      <p:pic>
        <p:nvPicPr>
          <p:cNvPr id="3" name="Imagen 2"/>
          <p:cNvPicPr>
            <a:picLocks noChangeAspect="1"/>
          </p:cNvPicPr>
          <p:nvPr/>
        </p:nvPicPr>
        <p:blipFill>
          <a:blip r:embed="rId3"/>
          <a:stretch>
            <a:fillRect/>
          </a:stretch>
        </p:blipFill>
        <p:spPr>
          <a:xfrm>
            <a:off x="5543549" y="1380105"/>
            <a:ext cx="3200400" cy="2324100"/>
          </a:xfrm>
          <a:prstGeom prst="rect">
            <a:avLst/>
          </a:prstGeom>
        </p:spPr>
      </p:pic>
      <p:pic>
        <p:nvPicPr>
          <p:cNvPr id="5" name="Imagen 4"/>
          <p:cNvPicPr>
            <a:picLocks noChangeAspect="1"/>
          </p:cNvPicPr>
          <p:nvPr/>
        </p:nvPicPr>
        <p:blipFill>
          <a:blip r:embed="rId4"/>
          <a:stretch>
            <a:fillRect/>
          </a:stretch>
        </p:blipFill>
        <p:spPr>
          <a:xfrm>
            <a:off x="36739" y="4789881"/>
            <a:ext cx="4010025" cy="1314450"/>
          </a:xfrm>
          <a:prstGeom prst="rect">
            <a:avLst/>
          </a:prstGeom>
        </p:spPr>
      </p:pic>
      <p:pic>
        <p:nvPicPr>
          <p:cNvPr id="6" name="Imagen 5"/>
          <p:cNvPicPr>
            <a:picLocks noChangeAspect="1"/>
          </p:cNvPicPr>
          <p:nvPr/>
        </p:nvPicPr>
        <p:blipFill>
          <a:blip r:embed="rId5"/>
          <a:stretch>
            <a:fillRect/>
          </a:stretch>
        </p:blipFill>
        <p:spPr>
          <a:xfrm>
            <a:off x="5619749" y="4606695"/>
            <a:ext cx="3124200" cy="1971675"/>
          </a:xfrm>
          <a:prstGeom prst="rect">
            <a:avLst/>
          </a:prstGeom>
        </p:spPr>
      </p:pic>
    </p:spTree>
    <p:extLst>
      <p:ext uri="{BB962C8B-B14F-4D97-AF65-F5344CB8AC3E}">
        <p14:creationId xmlns:p14="http://schemas.microsoft.com/office/powerpoint/2010/main" val="1610624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1471612"/>
            <a:ext cx="4762500" cy="3914775"/>
          </a:xfrm>
          <a:prstGeom prst="rect">
            <a:avLst/>
          </a:prstGeom>
        </p:spPr>
      </p:pic>
      <p:sp>
        <p:nvSpPr>
          <p:cNvPr id="3" name="Rectángulo redondeado 2"/>
          <p:cNvSpPr/>
          <p:nvPr/>
        </p:nvSpPr>
        <p:spPr>
          <a:xfrm>
            <a:off x="3086100" y="2351314"/>
            <a:ext cx="4171950" cy="1102179"/>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31216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rPr>
              <a:t>What Else Affects Tides?</a:t>
            </a:r>
            <a:endParaRPr lang="es-ES" b="1" dirty="0">
              <a:ln/>
              <a:solidFill>
                <a:schemeClr val="accent3"/>
              </a:solidFill>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ángulo 4"/>
          <p:cNvSpPr/>
          <p:nvPr/>
        </p:nvSpPr>
        <p:spPr>
          <a:xfrm>
            <a:off x="379639" y="1407022"/>
            <a:ext cx="8384721" cy="5446043"/>
          </a:xfrm>
          <a:prstGeom prst="rect">
            <a:avLst/>
          </a:prstGeom>
        </p:spPr>
        <p:txBody>
          <a:bodyPr wrap="square">
            <a:spAutoFit/>
          </a:bodyPr>
          <a:lstStyle/>
          <a:p>
            <a:pPr algn="just">
              <a:lnSpc>
                <a:spcPct val="107000"/>
              </a:lnSpc>
              <a:spcBef>
                <a:spcPts val="500"/>
              </a:spcBef>
              <a:spcAft>
                <a:spcPts val="500"/>
              </a:spcAft>
            </a:pPr>
            <a:r>
              <a:rPr lang="en-US" sz="1400" dirty="0">
                <a:latin typeface="Arial" panose="020B0604020202020204" pitchFamily="34" charset="0"/>
                <a:ea typeface="Calibri" panose="020F0502020204030204" pitchFamily="34" charset="0"/>
                <a:cs typeface="Times New Roman" panose="02020603050405020304" pitchFamily="18" charset="0"/>
              </a:rPr>
              <a:t>The shape of bays and estuaries, geographic location and weather patterns all can affect local tidal intensity. </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500"/>
              </a:spcBef>
              <a:spcAft>
                <a:spcPts val="500"/>
              </a:spcAft>
            </a:pPr>
            <a:endParaRPr lang="en-US" sz="140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Bef>
                <a:spcPts val="500"/>
              </a:spcBef>
              <a:spcAft>
                <a:spcPts val="500"/>
              </a:spcAft>
            </a:pPr>
            <a:r>
              <a:rPr lang="en-US" sz="1400" b="1" dirty="0" smtClean="0">
                <a:latin typeface="Arial" panose="020B0604020202020204" pitchFamily="34" charset="0"/>
                <a:ea typeface="Calibri" panose="020F0502020204030204" pitchFamily="34" charset="0"/>
                <a:cs typeface="Times New Roman" panose="02020603050405020304" pitchFamily="18" charset="0"/>
              </a:rPr>
              <a:t>The </a:t>
            </a:r>
            <a:r>
              <a:rPr lang="en-US" sz="1400" b="1" dirty="0">
                <a:latin typeface="Arial" panose="020B0604020202020204" pitchFamily="34" charset="0"/>
                <a:ea typeface="Calibri" panose="020F0502020204030204" pitchFamily="34" charset="0"/>
                <a:cs typeface="Times New Roman" panose="02020603050405020304" pitchFamily="18" charset="0"/>
              </a:rPr>
              <a:t>relative distances and positions of the sun, moon and Earth </a:t>
            </a:r>
            <a:r>
              <a:rPr lang="en-US" sz="1400" dirty="0">
                <a:latin typeface="Arial" panose="020B0604020202020204" pitchFamily="34" charset="0"/>
                <a:ea typeface="Calibri" panose="020F0502020204030204" pitchFamily="34" charset="0"/>
                <a:cs typeface="Times New Roman" panose="02020603050405020304" pitchFamily="18" charset="0"/>
              </a:rPr>
              <a:t>all affect the size and magnitude of the Earth’s two tidal bulges. At a smaller scale, the magnitude of tides can be strongly influenced by the </a:t>
            </a:r>
            <a:r>
              <a:rPr lang="en-US" sz="1400" b="1" dirty="0">
                <a:latin typeface="Arial" panose="020B0604020202020204" pitchFamily="34" charset="0"/>
                <a:ea typeface="Calibri" panose="020F0502020204030204" pitchFamily="34" charset="0"/>
                <a:cs typeface="Times New Roman" panose="02020603050405020304" pitchFamily="18" charset="0"/>
              </a:rPr>
              <a:t>shape of the shoreline</a:t>
            </a:r>
            <a:r>
              <a:rPr lang="en-US" sz="1400" dirty="0">
                <a:latin typeface="Arial" panose="020B0604020202020204" pitchFamily="34" charset="0"/>
                <a:ea typeface="Calibri" panose="020F0502020204030204" pitchFamily="34" charset="0"/>
                <a:cs typeface="Times New Roman" panose="02020603050405020304" pitchFamily="18" charset="0"/>
              </a:rPr>
              <a:t>. When oceanic tidal bulges hit wide continental margins, the height of the tides can be magnified. Conversely, mid-oceanic islands not near continental margins typically experience very small tides of 1 meter or </a:t>
            </a:r>
            <a:r>
              <a:rPr lang="en-US" sz="1400" dirty="0" smtClean="0">
                <a:latin typeface="Arial" panose="020B0604020202020204" pitchFamily="34" charset="0"/>
                <a:ea typeface="Calibri" panose="020F0502020204030204" pitchFamily="34" charset="0"/>
                <a:cs typeface="Times New Roman" panose="02020603050405020304" pitchFamily="18" charset="0"/>
              </a:rPr>
              <a:t>less.</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500"/>
              </a:spcBef>
              <a:spcAft>
                <a:spcPts val="500"/>
              </a:spcAft>
            </a:pPr>
            <a:r>
              <a:rPr lang="en-US" sz="1400" dirty="0">
                <a:latin typeface="Arial" panose="020B0604020202020204" pitchFamily="34" charset="0"/>
                <a:ea typeface="Calibri" panose="020F0502020204030204" pitchFamily="34" charset="0"/>
                <a:cs typeface="Times New Roman" panose="02020603050405020304" pitchFamily="18" charset="0"/>
              </a:rPr>
              <a:t>The </a:t>
            </a:r>
            <a:r>
              <a:rPr lang="en-US" sz="1400" b="1" dirty="0">
                <a:latin typeface="Arial" panose="020B0604020202020204" pitchFamily="34" charset="0"/>
                <a:ea typeface="Calibri" panose="020F0502020204030204" pitchFamily="34" charset="0"/>
                <a:cs typeface="Times New Roman" panose="02020603050405020304" pitchFamily="18" charset="0"/>
              </a:rPr>
              <a:t>shape of bays and estuaries </a:t>
            </a:r>
            <a:r>
              <a:rPr lang="en-US" sz="1400" dirty="0">
                <a:latin typeface="Arial" panose="020B0604020202020204" pitchFamily="34" charset="0"/>
                <a:ea typeface="Calibri" panose="020F0502020204030204" pitchFamily="34" charset="0"/>
                <a:cs typeface="Times New Roman" panose="02020603050405020304" pitchFamily="18" charset="0"/>
              </a:rPr>
              <a:t>also can magnify the intensity of tides. </a:t>
            </a:r>
            <a:r>
              <a:rPr lang="en-US" sz="1400" b="1" dirty="0">
                <a:latin typeface="Arial" panose="020B0604020202020204" pitchFamily="34" charset="0"/>
                <a:ea typeface="Calibri" panose="020F0502020204030204" pitchFamily="34" charset="0"/>
                <a:cs typeface="Times New Roman" panose="02020603050405020304" pitchFamily="18" charset="0"/>
              </a:rPr>
              <a:t>Funnel-shaped bays </a:t>
            </a:r>
            <a:r>
              <a:rPr lang="en-US" sz="1400" dirty="0">
                <a:latin typeface="Arial" panose="020B0604020202020204" pitchFamily="34" charset="0"/>
                <a:ea typeface="Calibri" panose="020F0502020204030204" pitchFamily="34" charset="0"/>
                <a:cs typeface="Times New Roman" panose="02020603050405020304" pitchFamily="18" charset="0"/>
              </a:rPr>
              <a:t>in particular can dramatically alter tidal magnitude. The Bay of Fundy in Nova Scotia is the classic example of this effect, and has the highest tides in the world – over 15 </a:t>
            </a:r>
            <a:r>
              <a:rPr lang="en-US" sz="1400" dirty="0" smtClean="0">
                <a:latin typeface="Arial" panose="020B0604020202020204" pitchFamily="34" charset="0"/>
                <a:ea typeface="Calibri" panose="020F0502020204030204" pitchFamily="34" charset="0"/>
                <a:cs typeface="Times New Roman" panose="02020603050405020304" pitchFamily="18" charset="0"/>
              </a:rPr>
              <a:t>meters. </a:t>
            </a:r>
            <a:r>
              <a:rPr lang="en-US" sz="1400" dirty="0">
                <a:latin typeface="Arial" panose="020B0604020202020204" pitchFamily="34" charset="0"/>
                <a:ea typeface="Calibri" panose="020F0502020204030204" pitchFamily="34" charset="0"/>
                <a:cs typeface="Times New Roman" panose="02020603050405020304" pitchFamily="18" charset="0"/>
              </a:rPr>
              <a:t>Narrow inlets and shallow water also tend to dissipate incoming tides. Inland bays such as Laguna Madre, Texas, and Pamlico Sound, North Carolina, have areas classified as non-tidal even though they have ocean inlets. In estuaries with strong tidal rivers, such as the Delaware River and Columbia River, powerful seasonal river flows in the spring can severely alter or mask the incoming tide.</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500"/>
              </a:spcBef>
              <a:spcAft>
                <a:spcPts val="500"/>
              </a:spcAft>
            </a:pPr>
            <a:r>
              <a:rPr lang="en-US" sz="1400" dirty="0">
                <a:latin typeface="Arial" panose="020B0604020202020204" pitchFamily="34" charset="0"/>
                <a:ea typeface="Calibri" panose="020F0502020204030204" pitchFamily="34" charset="0"/>
                <a:cs typeface="Times New Roman" panose="02020603050405020304" pitchFamily="18" charset="0"/>
              </a:rPr>
              <a:t>Local </a:t>
            </a:r>
            <a:r>
              <a:rPr lang="en-US" sz="1400" b="1" dirty="0">
                <a:latin typeface="Arial" panose="020B0604020202020204" pitchFamily="34" charset="0"/>
                <a:ea typeface="Calibri" panose="020F0502020204030204" pitchFamily="34" charset="0"/>
                <a:cs typeface="Times New Roman" panose="02020603050405020304" pitchFamily="18" charset="0"/>
              </a:rPr>
              <a:t>wind</a:t>
            </a:r>
            <a:r>
              <a:rPr lang="en-US" sz="1400" dirty="0">
                <a:latin typeface="Arial" panose="020B0604020202020204" pitchFamily="34" charset="0"/>
                <a:ea typeface="Calibri" panose="020F0502020204030204" pitchFamily="34" charset="0"/>
                <a:cs typeface="Times New Roman" panose="02020603050405020304" pitchFamily="18" charset="0"/>
              </a:rPr>
              <a:t> and </a:t>
            </a:r>
            <a:r>
              <a:rPr lang="en-US" sz="1400" b="1" dirty="0">
                <a:latin typeface="Arial" panose="020B0604020202020204" pitchFamily="34" charset="0"/>
                <a:ea typeface="Calibri" panose="020F0502020204030204" pitchFamily="34" charset="0"/>
                <a:cs typeface="Times New Roman" panose="02020603050405020304" pitchFamily="18" charset="0"/>
              </a:rPr>
              <a:t>weather</a:t>
            </a:r>
            <a:r>
              <a:rPr lang="en-US" sz="1400" dirty="0">
                <a:latin typeface="Arial" panose="020B0604020202020204" pitchFamily="34" charset="0"/>
                <a:ea typeface="Calibri" panose="020F0502020204030204" pitchFamily="34" charset="0"/>
                <a:cs typeface="Times New Roman" panose="02020603050405020304" pitchFamily="18" charset="0"/>
              </a:rPr>
              <a:t> patterns also can affect tides. Strong offshore winds can move water away from coastlines, exaggerating low tide exposures. Onshore winds may act to pile up water onto the shoreline, virtually eliminating low tide exposures. High – </a:t>
            </a:r>
            <a:r>
              <a:rPr lang="en-US" sz="1400" b="1" dirty="0">
                <a:latin typeface="Arial" panose="020B0604020202020204" pitchFamily="34" charset="0"/>
                <a:ea typeface="Calibri" panose="020F0502020204030204" pitchFamily="34" charset="0"/>
                <a:cs typeface="Times New Roman" panose="02020603050405020304" pitchFamily="18" charset="0"/>
              </a:rPr>
              <a:t>pressure systems </a:t>
            </a:r>
            <a:r>
              <a:rPr lang="en-US" sz="1400" dirty="0">
                <a:latin typeface="Arial" panose="020B0604020202020204" pitchFamily="34" charset="0"/>
                <a:ea typeface="Calibri" panose="020F0502020204030204" pitchFamily="34" charset="0"/>
                <a:cs typeface="Times New Roman" panose="02020603050405020304" pitchFamily="18" charset="0"/>
              </a:rPr>
              <a:t>can depress sea levels, leading to clear sunny days with exceptionally low tides. Conversely, low-pressure systems that contribute to cloudy, rainy conditions typically are associated with tides than are much higher than predicted</a:t>
            </a:r>
            <a:r>
              <a:rPr lang="en-US" sz="1400" dirty="0" smtClean="0">
                <a:latin typeface="Arial" panose="020B0604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421318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1471612"/>
            <a:ext cx="4762500" cy="3914775"/>
          </a:xfrm>
          <a:prstGeom prst="rect">
            <a:avLst/>
          </a:prstGeom>
        </p:spPr>
      </p:pic>
      <p:sp>
        <p:nvSpPr>
          <p:cNvPr id="3" name="Rectángulo redondeado 2"/>
          <p:cNvSpPr/>
          <p:nvPr/>
        </p:nvSpPr>
        <p:spPr>
          <a:xfrm>
            <a:off x="3110593" y="3461657"/>
            <a:ext cx="3298371" cy="661307"/>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74471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fontScale="90000"/>
            <a:scene3d>
              <a:camera prst="orthographicFront"/>
              <a:lightRig rig="harsh" dir="t"/>
            </a:scene3d>
            <a:sp3d extrusionH="57150" prstMaterial="matte">
              <a:bevelT w="63500" h="12700" prst="angle"/>
              <a:contourClr>
                <a:schemeClr val="bg1">
                  <a:lumMod val="65000"/>
                </a:schemeClr>
              </a:contourClr>
            </a:sp3d>
          </a:bodyPr>
          <a:lstStyle/>
          <a:p>
            <a:r>
              <a:rPr lang="en-GB" b="1" dirty="0">
                <a:ln/>
                <a:solidFill>
                  <a:schemeClr val="accent3"/>
                </a:solidFill>
              </a:rPr>
              <a:t>Types of Tide </a:t>
            </a:r>
            <a:r>
              <a:rPr lang="en-GB" b="1" dirty="0" smtClean="0">
                <a:ln/>
                <a:solidFill>
                  <a:schemeClr val="accent3"/>
                </a:solidFill>
              </a:rPr>
              <a:t>–</a:t>
            </a:r>
            <a:br>
              <a:rPr lang="en-GB" b="1" dirty="0" smtClean="0">
                <a:ln/>
                <a:solidFill>
                  <a:schemeClr val="accent3"/>
                </a:solidFill>
              </a:rPr>
            </a:br>
            <a:r>
              <a:rPr lang="en-GB" b="1" dirty="0" smtClean="0">
                <a:ln/>
                <a:solidFill>
                  <a:schemeClr val="accent3"/>
                </a:solidFill>
              </a:rPr>
              <a:t>Continental Interference</a:t>
            </a:r>
            <a:r>
              <a:rPr lang="en-GB" b="1" dirty="0">
                <a:ln/>
                <a:solidFill>
                  <a:schemeClr val="accent3"/>
                </a:solidFill>
              </a:rPr>
              <a:t/>
            </a:r>
            <a:br>
              <a:rPr lang="en-GB" b="1" dirty="0">
                <a:ln/>
                <a:solidFill>
                  <a:schemeClr val="accent3"/>
                </a:solidFill>
              </a:rPr>
            </a:br>
            <a:endParaRPr lang="es-ES" b="1" dirty="0">
              <a:ln/>
              <a:solidFill>
                <a:schemeClr val="accent3"/>
              </a:solidFill>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665" y="2055815"/>
            <a:ext cx="2381250" cy="1952625"/>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928" y="2017264"/>
            <a:ext cx="2381250" cy="1952625"/>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6663" y="4296464"/>
            <a:ext cx="2381250" cy="1952625"/>
          </a:xfrm>
          <a:prstGeom prst="rect">
            <a:avLst/>
          </a:prstGeom>
        </p:spPr>
      </p:pic>
    </p:spTree>
    <p:extLst>
      <p:ext uri="{BB962C8B-B14F-4D97-AF65-F5344CB8AC3E}">
        <p14:creationId xmlns:p14="http://schemas.microsoft.com/office/powerpoint/2010/main" val="837424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r>
              <a:rPr lang="en-GB" b="1" dirty="0" smtClean="0">
                <a:ln/>
                <a:solidFill>
                  <a:schemeClr val="accent3"/>
                </a:solidFill>
              </a:rPr>
              <a:t>Heights </a:t>
            </a:r>
            <a:r>
              <a:rPr lang="en-GB" b="1" dirty="0">
                <a:ln/>
                <a:solidFill>
                  <a:schemeClr val="accent3"/>
                </a:solidFill>
              </a:rPr>
              <a:t>of </a:t>
            </a:r>
            <a:r>
              <a:rPr lang="en-GB" b="1" dirty="0" smtClean="0">
                <a:ln/>
                <a:solidFill>
                  <a:schemeClr val="accent3"/>
                </a:solidFill>
              </a:rPr>
              <a:t>tide</a:t>
            </a:r>
            <a:endParaRPr lang="es-ES" b="1" dirty="0">
              <a:ln/>
              <a:solidFill>
                <a:schemeClr val="accent3"/>
              </a:solidFill>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98" y="1374778"/>
            <a:ext cx="8219204" cy="5291816"/>
          </a:xfrm>
          <a:prstGeom prst="rect">
            <a:avLst/>
          </a:prstGeom>
        </p:spPr>
      </p:pic>
      <p:sp>
        <p:nvSpPr>
          <p:cNvPr id="3" name="Rectángulo 2"/>
          <p:cNvSpPr/>
          <p:nvPr/>
        </p:nvSpPr>
        <p:spPr>
          <a:xfrm>
            <a:off x="4423927" y="150744"/>
            <a:ext cx="4572000" cy="1323439"/>
          </a:xfrm>
          <a:prstGeom prst="rect">
            <a:avLst/>
          </a:prstGeom>
        </p:spPr>
        <p:txBody>
          <a:bodyPr>
            <a:spAutoFit/>
          </a:bodyPr>
          <a:lstStyle/>
          <a:p>
            <a:r>
              <a:rPr lang="es-ES" sz="1600" dirty="0" err="1" smtClean="0">
                <a:hlinkClick r:id="rId3"/>
              </a:rPr>
              <a:t>Amphidromic</a:t>
            </a:r>
            <a:r>
              <a:rPr lang="es-ES" sz="1600" dirty="0" smtClean="0">
                <a:hlinkClick r:id="rId3"/>
              </a:rPr>
              <a:t> </a:t>
            </a:r>
            <a:r>
              <a:rPr lang="es-ES" sz="1600" dirty="0" err="1">
                <a:hlinkClick r:id="rId3"/>
              </a:rPr>
              <a:t>point</a:t>
            </a:r>
            <a:r>
              <a:rPr lang="es-ES" sz="1600" dirty="0">
                <a:hlinkClick r:id="rId3"/>
              </a:rPr>
              <a:t> </a:t>
            </a:r>
            <a:endParaRPr lang="es-ES" sz="1600" dirty="0"/>
          </a:p>
          <a:p>
            <a:pPr>
              <a:buFont typeface="Arial" panose="020B0604020202020204" pitchFamily="34" charset="0"/>
              <a:buChar char="•"/>
            </a:pPr>
            <a:r>
              <a:rPr lang="es-ES" sz="1600" dirty="0"/>
              <a:t>Los puntos </a:t>
            </a:r>
            <a:r>
              <a:rPr lang="es-ES" sz="1600" dirty="0" err="1"/>
              <a:t>anfidrómicos</a:t>
            </a:r>
            <a:r>
              <a:rPr lang="es-ES" sz="1600" dirty="0"/>
              <a:t> se producen debido al efecto de </a:t>
            </a:r>
            <a:r>
              <a:rPr lang="es-ES" sz="1600" dirty="0" err="1"/>
              <a:t>Coriolis</a:t>
            </a:r>
            <a:r>
              <a:rPr lang="es-ES" sz="1600" dirty="0"/>
              <a:t> y la interferencia dentro de las cuencas oceánicas, los mares y las bahías creando un patrón de onda - llamado sistema </a:t>
            </a:r>
            <a:r>
              <a:rPr lang="es-ES" sz="1600" dirty="0" err="1"/>
              <a:t>anfidrómico</a:t>
            </a:r>
            <a:r>
              <a:rPr lang="es-ES" sz="1600" dirty="0"/>
              <a:t> </a:t>
            </a:r>
            <a:endParaRPr lang="es-ES" sz="1600" dirty="0">
              <a:effectLst/>
            </a:endParaRPr>
          </a:p>
        </p:txBody>
      </p:sp>
    </p:spTree>
    <p:extLst>
      <p:ext uri="{BB962C8B-B14F-4D97-AF65-F5344CB8AC3E}">
        <p14:creationId xmlns:p14="http://schemas.microsoft.com/office/powerpoint/2010/main" val="2104873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r>
              <a:rPr lang="en-GB" b="1" dirty="0" smtClean="0">
                <a:ln/>
                <a:solidFill>
                  <a:schemeClr val="accent3"/>
                </a:solidFill>
              </a:rPr>
              <a:t>Heights </a:t>
            </a:r>
            <a:r>
              <a:rPr lang="en-GB" b="1" dirty="0">
                <a:ln/>
                <a:solidFill>
                  <a:schemeClr val="accent3"/>
                </a:solidFill>
              </a:rPr>
              <a:t>of </a:t>
            </a:r>
            <a:r>
              <a:rPr lang="en-GB" b="1" dirty="0" smtClean="0">
                <a:ln/>
                <a:solidFill>
                  <a:schemeClr val="accent3"/>
                </a:solidFill>
              </a:rPr>
              <a:t>tide</a:t>
            </a:r>
            <a:endParaRPr lang="es-ES" b="1" dirty="0">
              <a:ln/>
              <a:solidFill>
                <a:schemeClr val="accent3"/>
              </a:solidFill>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3962" y="1436865"/>
            <a:ext cx="4747906" cy="5323164"/>
          </a:xfrm>
          <a:prstGeom prst="rect">
            <a:avLst/>
          </a:prstGeom>
        </p:spPr>
      </p:pic>
    </p:spTree>
    <p:extLst>
      <p:ext uri="{BB962C8B-B14F-4D97-AF65-F5344CB8AC3E}">
        <p14:creationId xmlns:p14="http://schemas.microsoft.com/office/powerpoint/2010/main" val="3839768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1471612"/>
            <a:ext cx="4762500" cy="3914775"/>
          </a:xfrm>
          <a:prstGeom prst="rect">
            <a:avLst/>
          </a:prstGeom>
        </p:spPr>
      </p:pic>
    </p:spTree>
    <p:extLst>
      <p:ext uri="{BB962C8B-B14F-4D97-AF65-F5344CB8AC3E}">
        <p14:creationId xmlns:p14="http://schemas.microsoft.com/office/powerpoint/2010/main" val="1139926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rPr>
              <a:t>Theory of tides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ángulo 5"/>
          <p:cNvSpPr/>
          <p:nvPr/>
        </p:nvSpPr>
        <p:spPr>
          <a:xfrm>
            <a:off x="5426188" y="4834684"/>
            <a:ext cx="3494314" cy="1354217"/>
          </a:xfrm>
          <a:prstGeom prst="rect">
            <a:avLst/>
          </a:prstGeom>
        </p:spPr>
        <p:txBody>
          <a:bodyPr wrap="square">
            <a:spAutoFit/>
          </a:bodyPr>
          <a:lstStyle/>
          <a:p>
            <a:r>
              <a:rPr lang="es-ES" sz="1200" b="1" dirty="0" err="1"/>
              <a:t>Tidal</a:t>
            </a:r>
            <a:r>
              <a:rPr lang="es-ES" sz="1200" b="1" dirty="0"/>
              <a:t> </a:t>
            </a:r>
            <a:r>
              <a:rPr lang="es-ES" sz="1200" b="1" dirty="0" err="1"/>
              <a:t>Harmonic</a:t>
            </a:r>
            <a:r>
              <a:rPr lang="es-ES" sz="1200" b="1" dirty="0"/>
              <a:t> </a:t>
            </a:r>
            <a:r>
              <a:rPr lang="es-ES" sz="1200" b="1" dirty="0" err="1"/>
              <a:t>constituent</a:t>
            </a:r>
            <a:endParaRPr lang="es-ES" sz="1200" b="1" dirty="0"/>
          </a:p>
          <a:p>
            <a:endParaRPr lang="es-ES" sz="1000" dirty="0" smtClean="0">
              <a:latin typeface="Arial" panose="020B0604020202020204" pitchFamily="34" charset="0"/>
            </a:endParaRPr>
          </a:p>
          <a:p>
            <a:r>
              <a:rPr lang="es-ES" sz="1000" dirty="0" err="1" smtClean="0">
                <a:latin typeface="Arial" panose="020B0604020202020204" pitchFamily="34" charset="0"/>
              </a:rPr>
              <a:t>Higher</a:t>
            </a:r>
            <a:r>
              <a:rPr lang="es-ES" sz="1000" dirty="0" smtClean="0">
                <a:latin typeface="Arial" panose="020B0604020202020204" pitchFamily="34" charset="0"/>
              </a:rPr>
              <a:t> </a:t>
            </a:r>
            <a:r>
              <a:rPr lang="es-ES" sz="1000" dirty="0" err="1">
                <a:latin typeface="Arial" panose="020B0604020202020204" pitchFamily="34" charset="0"/>
              </a:rPr>
              <a:t>harmonics</a:t>
            </a:r>
            <a:endParaRPr lang="es-ES" sz="1000" dirty="0">
              <a:latin typeface="Arial" panose="020B0604020202020204" pitchFamily="34" charset="0"/>
            </a:endParaRPr>
          </a:p>
          <a:p>
            <a:pPr lvl="1"/>
            <a:r>
              <a:rPr lang="es-ES" sz="1000" dirty="0" smtClean="0">
                <a:latin typeface="Arial" panose="020B0604020202020204" pitchFamily="34" charset="0"/>
              </a:rPr>
              <a:t>M4	</a:t>
            </a:r>
            <a:r>
              <a:rPr lang="en-US" sz="1000" dirty="0" smtClean="0">
                <a:latin typeface="Arial" panose="020B0604020202020204" pitchFamily="34" charset="0"/>
              </a:rPr>
              <a:t>Shallow </a:t>
            </a:r>
            <a:r>
              <a:rPr lang="en-US" sz="1000" dirty="0">
                <a:latin typeface="Arial" panose="020B0604020202020204" pitchFamily="34" charset="0"/>
              </a:rPr>
              <a:t>water </a:t>
            </a:r>
            <a:r>
              <a:rPr lang="en-US" sz="1000" dirty="0" err="1">
                <a:latin typeface="Arial" panose="020B0604020202020204" pitchFamily="34" charset="0"/>
              </a:rPr>
              <a:t>overtides</a:t>
            </a:r>
            <a:r>
              <a:rPr lang="en-US" sz="1000" dirty="0">
                <a:latin typeface="Arial" panose="020B0604020202020204" pitchFamily="34" charset="0"/>
              </a:rPr>
              <a:t> of principal lunar</a:t>
            </a:r>
          </a:p>
          <a:p>
            <a:pPr lvl="1"/>
            <a:r>
              <a:rPr lang="es-ES" sz="1000" dirty="0" smtClean="0">
                <a:latin typeface="Arial" panose="020B0604020202020204" pitchFamily="34" charset="0"/>
              </a:rPr>
              <a:t>M6	</a:t>
            </a:r>
            <a:r>
              <a:rPr lang="en-US" sz="1000" dirty="0" smtClean="0">
                <a:latin typeface="Arial" panose="020B0604020202020204" pitchFamily="34" charset="0"/>
              </a:rPr>
              <a:t>Shallow </a:t>
            </a:r>
            <a:r>
              <a:rPr lang="en-US" sz="1000" dirty="0">
                <a:latin typeface="Arial" panose="020B0604020202020204" pitchFamily="34" charset="0"/>
              </a:rPr>
              <a:t>water </a:t>
            </a:r>
            <a:r>
              <a:rPr lang="en-US" sz="1000" dirty="0" err="1">
                <a:latin typeface="Arial" panose="020B0604020202020204" pitchFamily="34" charset="0"/>
              </a:rPr>
              <a:t>overtides</a:t>
            </a:r>
            <a:r>
              <a:rPr lang="en-US" sz="1000" dirty="0">
                <a:latin typeface="Arial" panose="020B0604020202020204" pitchFamily="34" charset="0"/>
              </a:rPr>
              <a:t> of principal lunar</a:t>
            </a:r>
          </a:p>
          <a:p>
            <a:pPr lvl="1"/>
            <a:r>
              <a:rPr lang="es-ES" sz="1000" dirty="0" smtClean="0">
                <a:latin typeface="Arial" panose="020B0604020202020204" pitchFamily="34" charset="0"/>
              </a:rPr>
              <a:t>MK3	</a:t>
            </a:r>
            <a:r>
              <a:rPr lang="es-ES" sz="1000" dirty="0" err="1" smtClean="0">
                <a:latin typeface="Arial" panose="020B0604020202020204" pitchFamily="34" charset="0"/>
              </a:rPr>
              <a:t>Shallow</a:t>
            </a:r>
            <a:r>
              <a:rPr lang="es-ES" sz="1000" dirty="0" smtClean="0">
                <a:latin typeface="Arial" panose="020B0604020202020204" pitchFamily="34" charset="0"/>
              </a:rPr>
              <a:t> </a:t>
            </a:r>
            <a:r>
              <a:rPr lang="es-ES" sz="1000" dirty="0" err="1">
                <a:latin typeface="Arial" panose="020B0604020202020204" pitchFamily="34" charset="0"/>
              </a:rPr>
              <a:t>water</a:t>
            </a:r>
            <a:r>
              <a:rPr lang="es-ES" sz="1000" dirty="0">
                <a:latin typeface="Arial" panose="020B0604020202020204" pitchFamily="34" charset="0"/>
              </a:rPr>
              <a:t> </a:t>
            </a:r>
            <a:r>
              <a:rPr lang="es-ES" sz="1000" dirty="0" err="1">
                <a:latin typeface="Arial" panose="020B0604020202020204" pitchFamily="34" charset="0"/>
              </a:rPr>
              <a:t>terdiurnal</a:t>
            </a:r>
            <a:endParaRPr lang="es-ES" sz="1000" dirty="0">
              <a:latin typeface="Arial" panose="020B0604020202020204" pitchFamily="34" charset="0"/>
            </a:endParaRPr>
          </a:p>
          <a:p>
            <a:pPr lvl="1"/>
            <a:r>
              <a:rPr lang="es-ES" sz="1000" dirty="0" smtClean="0">
                <a:latin typeface="Arial" panose="020B0604020202020204" pitchFamily="34" charset="0"/>
              </a:rPr>
              <a:t>S4	</a:t>
            </a:r>
            <a:r>
              <a:rPr lang="en-US" sz="1000" dirty="0" smtClean="0">
                <a:latin typeface="Arial" panose="020B0604020202020204" pitchFamily="34" charset="0"/>
              </a:rPr>
              <a:t>Shallow </a:t>
            </a:r>
            <a:r>
              <a:rPr lang="en-US" sz="1000" dirty="0">
                <a:latin typeface="Arial" panose="020B0604020202020204" pitchFamily="34" charset="0"/>
              </a:rPr>
              <a:t>water </a:t>
            </a:r>
            <a:r>
              <a:rPr lang="en-US" sz="1000" dirty="0" err="1">
                <a:latin typeface="Arial" panose="020B0604020202020204" pitchFamily="34" charset="0"/>
              </a:rPr>
              <a:t>overtides</a:t>
            </a:r>
            <a:r>
              <a:rPr lang="en-US" sz="1000" dirty="0">
                <a:latin typeface="Arial" panose="020B0604020202020204" pitchFamily="34" charset="0"/>
              </a:rPr>
              <a:t> of principal solar</a:t>
            </a:r>
          </a:p>
          <a:p>
            <a:pPr lvl="1"/>
            <a:r>
              <a:rPr lang="es-ES" sz="1000" dirty="0" smtClean="0">
                <a:latin typeface="Arial" panose="020B0604020202020204" pitchFamily="34" charset="0"/>
              </a:rPr>
              <a:t>MN4	</a:t>
            </a:r>
            <a:r>
              <a:rPr lang="es-ES" sz="1000" dirty="0" err="1" smtClean="0">
                <a:latin typeface="Arial" panose="020B0604020202020204" pitchFamily="34" charset="0"/>
              </a:rPr>
              <a:t>Shallow</a:t>
            </a:r>
            <a:r>
              <a:rPr lang="es-ES" sz="1000" dirty="0" smtClean="0">
                <a:latin typeface="Arial" panose="020B0604020202020204" pitchFamily="34" charset="0"/>
              </a:rPr>
              <a:t> </a:t>
            </a:r>
            <a:r>
              <a:rPr lang="es-ES" sz="1000" dirty="0" err="1">
                <a:latin typeface="Arial" panose="020B0604020202020204" pitchFamily="34" charset="0"/>
              </a:rPr>
              <a:t>water</a:t>
            </a:r>
            <a:r>
              <a:rPr lang="es-ES" sz="1000" dirty="0">
                <a:latin typeface="Arial" panose="020B0604020202020204" pitchFamily="34" charset="0"/>
              </a:rPr>
              <a:t> </a:t>
            </a:r>
            <a:r>
              <a:rPr lang="es-ES" sz="1000" dirty="0" err="1">
                <a:latin typeface="Arial" panose="020B0604020202020204" pitchFamily="34" charset="0"/>
              </a:rPr>
              <a:t>quarter</a:t>
            </a:r>
            <a:r>
              <a:rPr lang="es-ES" sz="1000" dirty="0">
                <a:latin typeface="Arial" panose="020B0604020202020204" pitchFamily="34" charset="0"/>
              </a:rPr>
              <a:t> </a:t>
            </a:r>
            <a:r>
              <a:rPr lang="es-ES" sz="1000" dirty="0" err="1" smtClean="0">
                <a:latin typeface="Arial" panose="020B0604020202020204" pitchFamily="34" charset="0"/>
              </a:rPr>
              <a:t>diurnal</a:t>
            </a:r>
            <a:endParaRPr lang="es-ES" sz="1000" dirty="0">
              <a:latin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486" y="1027907"/>
            <a:ext cx="3729718" cy="3534251"/>
          </a:xfrm>
          <a:prstGeom prst="rect">
            <a:avLst/>
          </a:prstGeom>
        </p:spPr>
      </p:pic>
      <p:pic>
        <p:nvPicPr>
          <p:cNvPr id="7" name="Imagen 6"/>
          <p:cNvPicPr>
            <a:picLocks noChangeAspect="1"/>
          </p:cNvPicPr>
          <p:nvPr/>
        </p:nvPicPr>
        <p:blipFill>
          <a:blip r:embed="rId3"/>
          <a:stretch>
            <a:fillRect/>
          </a:stretch>
        </p:blipFill>
        <p:spPr>
          <a:xfrm>
            <a:off x="440871" y="2834176"/>
            <a:ext cx="4728460" cy="880574"/>
          </a:xfrm>
          <a:prstGeom prst="rect">
            <a:avLst/>
          </a:prstGeom>
        </p:spPr>
      </p:pic>
      <p:pic>
        <p:nvPicPr>
          <p:cNvPr id="8" name="Imagen 7"/>
          <p:cNvPicPr>
            <a:picLocks noChangeAspect="1"/>
          </p:cNvPicPr>
          <p:nvPr/>
        </p:nvPicPr>
        <p:blipFill>
          <a:blip r:embed="rId4"/>
          <a:stretch>
            <a:fillRect/>
          </a:stretch>
        </p:blipFill>
        <p:spPr>
          <a:xfrm>
            <a:off x="2310493" y="4717181"/>
            <a:ext cx="2217442" cy="1589225"/>
          </a:xfrm>
          <a:prstGeom prst="rect">
            <a:avLst/>
          </a:prstGeom>
        </p:spPr>
      </p:pic>
      <p:sp>
        <p:nvSpPr>
          <p:cNvPr id="9" name="Rectángulo 8"/>
          <p:cNvSpPr/>
          <p:nvPr/>
        </p:nvSpPr>
        <p:spPr>
          <a:xfrm>
            <a:off x="2310493" y="6306406"/>
            <a:ext cx="2217442" cy="246221"/>
          </a:xfrm>
          <a:prstGeom prst="rect">
            <a:avLst/>
          </a:prstGeom>
        </p:spPr>
        <p:txBody>
          <a:bodyPr wrap="square">
            <a:spAutoFit/>
          </a:bodyPr>
          <a:lstStyle/>
          <a:p>
            <a:pPr lvl="1"/>
            <a:r>
              <a:rPr lang="es-ES" sz="1000" dirty="0" smtClean="0">
                <a:latin typeface="Arial" panose="020B0604020202020204" pitchFamily="34" charset="0"/>
              </a:rPr>
              <a:t>Mareógrafo </a:t>
            </a:r>
            <a:r>
              <a:rPr lang="es-ES" sz="1000" dirty="0" err="1">
                <a:latin typeface="Arial" panose="020B0604020202020204" pitchFamily="34" charset="0"/>
              </a:rPr>
              <a:t>Socoa</a:t>
            </a:r>
            <a:r>
              <a:rPr lang="es-ES" sz="1000" dirty="0">
                <a:latin typeface="Arial" panose="020B0604020202020204" pitchFamily="34" charset="0"/>
              </a:rPr>
              <a:t> </a:t>
            </a:r>
          </a:p>
        </p:txBody>
      </p:sp>
    </p:spTree>
    <p:extLst>
      <p:ext uri="{BB962C8B-B14F-4D97-AF65-F5344CB8AC3E}">
        <p14:creationId xmlns:p14="http://schemas.microsoft.com/office/powerpoint/2010/main" val="2189409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1471612"/>
            <a:ext cx="4762500" cy="3914775"/>
          </a:xfrm>
          <a:prstGeom prst="rect">
            <a:avLst/>
          </a:prstGeom>
        </p:spPr>
      </p:pic>
      <p:sp>
        <p:nvSpPr>
          <p:cNvPr id="3" name="Rectángulo redondeado 2"/>
          <p:cNvSpPr/>
          <p:nvPr/>
        </p:nvSpPr>
        <p:spPr>
          <a:xfrm>
            <a:off x="3110593" y="4114801"/>
            <a:ext cx="2490107" cy="87357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00092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716" y="1325792"/>
            <a:ext cx="3109284" cy="1748972"/>
          </a:xfrm>
          <a:prstGeom prst="rect">
            <a:avLst/>
          </a:prstGeom>
        </p:spPr>
      </p:pic>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102"/>
            <a:ext cx="6286500" cy="3533775"/>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0"/>
            <a:ext cx="2895600" cy="1581150"/>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519999"/>
            <a:ext cx="5968093" cy="3357052"/>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3114" y="3074764"/>
            <a:ext cx="4150886" cy="3783236"/>
          </a:xfrm>
          <a:prstGeom prst="rect">
            <a:avLst/>
          </a:prstGeom>
        </p:spPr>
      </p:pic>
      <p:sp>
        <p:nvSpPr>
          <p:cNvPr id="2" name="Título 1"/>
          <p:cNvSpPr>
            <a:spLocks noGrp="1"/>
          </p:cNvSpPr>
          <p:nvPr>
            <p:ph type="title"/>
          </p:nvPr>
        </p:nvSpPr>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r>
              <a:rPr lang="en-GB" b="1" dirty="0" smtClean="0">
                <a:ln/>
                <a:solidFill>
                  <a:schemeClr val="accent3"/>
                </a:solidFill>
              </a:rPr>
              <a:t>Tides and Navigation</a:t>
            </a:r>
            <a:endParaRPr lang="es-ES" b="1" dirty="0">
              <a:ln/>
              <a:solidFill>
                <a:schemeClr val="accent3"/>
              </a:solidFill>
            </a:endParaRPr>
          </a:p>
        </p:txBody>
      </p:sp>
    </p:spTree>
    <p:extLst>
      <p:ext uri="{BB962C8B-B14F-4D97-AF65-F5344CB8AC3E}">
        <p14:creationId xmlns:p14="http://schemas.microsoft.com/office/powerpoint/2010/main" val="4156092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519514" y="1557393"/>
            <a:ext cx="4433533" cy="4100458"/>
          </a:xfrm>
          <a:prstGeom prst="rect">
            <a:avLst/>
          </a:prstGeom>
        </p:spPr>
      </p:pic>
      <p:sp>
        <p:nvSpPr>
          <p:cNvPr id="2" name="Título 1"/>
          <p:cNvSpPr>
            <a:spLocks noGrp="1"/>
          </p:cNvSpPr>
          <p:nvPr>
            <p:ph type="title"/>
          </p:nvPr>
        </p:nvSpPr>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r>
              <a:rPr lang="en-GB" b="1" dirty="0" smtClean="0">
                <a:ln/>
                <a:solidFill>
                  <a:schemeClr val="accent3"/>
                </a:solidFill>
              </a:rPr>
              <a:t>Heights </a:t>
            </a:r>
            <a:r>
              <a:rPr lang="en-GB" b="1" dirty="0">
                <a:ln/>
                <a:solidFill>
                  <a:schemeClr val="accent3"/>
                </a:solidFill>
              </a:rPr>
              <a:t>of </a:t>
            </a:r>
            <a:r>
              <a:rPr lang="en-GB" b="1" dirty="0" smtClean="0">
                <a:ln/>
                <a:solidFill>
                  <a:schemeClr val="accent3"/>
                </a:solidFill>
              </a:rPr>
              <a:t>tide</a:t>
            </a:r>
            <a:endParaRPr lang="es-ES" b="1" dirty="0">
              <a:ln/>
              <a:solidFill>
                <a:schemeClr val="accent3"/>
              </a:solidFill>
            </a:endParaRPr>
          </a:p>
        </p:txBody>
      </p:sp>
      <p:sp>
        <p:nvSpPr>
          <p:cNvPr id="18" name="Marcador de contenido 12"/>
          <p:cNvSpPr>
            <a:spLocks noGrp="1"/>
          </p:cNvSpPr>
          <p:nvPr>
            <p:ph sz="half" idx="1"/>
          </p:nvPr>
        </p:nvSpPr>
        <p:spPr>
          <a:xfrm>
            <a:off x="501650" y="1825625"/>
            <a:ext cx="3886200" cy="4351338"/>
          </a:xfrm>
        </p:spPr>
        <p:txBody>
          <a:bodyPr/>
          <a:lstStyle/>
          <a:p>
            <a:pPr marL="0" indent="0" algn="just">
              <a:buNone/>
            </a:pPr>
            <a:r>
              <a:rPr lang="en-US" dirty="0"/>
              <a:t>Variations in the ranges and heights of tide where the chart sounding datum is Indian Spring Low Water.</a:t>
            </a:r>
            <a:endParaRPr lang="en-GB" dirty="0" smtClean="0"/>
          </a:p>
          <a:p>
            <a:pPr algn="just"/>
            <a:endParaRPr lang="es-E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1004429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r>
              <a:rPr lang="en-GB" b="1" dirty="0" smtClean="0">
                <a:ln/>
                <a:solidFill>
                  <a:schemeClr val="accent3"/>
                </a:solidFill>
              </a:rPr>
              <a:t>Tide interpolator</a:t>
            </a:r>
            <a:endParaRPr lang="es-ES" b="1" dirty="0">
              <a:ln/>
              <a:solidFill>
                <a:schemeClr val="accent3"/>
              </a:solidFill>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871" y="2347914"/>
            <a:ext cx="1666875" cy="2495550"/>
          </a:xfrm>
          <a:prstGeom prst="rect">
            <a:avLst/>
          </a:prstGeom>
          <a:ln>
            <a:solidFill>
              <a:schemeClr val="bg1">
                <a:lumMod val="65000"/>
              </a:schemeClr>
            </a:solidFill>
          </a:ln>
        </p:spPr>
      </p:pic>
      <p:pic>
        <p:nvPicPr>
          <p:cNvPr id="5" name="Imagen 4"/>
          <p:cNvPicPr>
            <a:picLocks noChangeAspect="1"/>
          </p:cNvPicPr>
          <p:nvPr/>
        </p:nvPicPr>
        <p:blipFill>
          <a:blip r:embed="rId3"/>
          <a:stretch>
            <a:fillRect/>
          </a:stretch>
        </p:blipFill>
        <p:spPr>
          <a:xfrm>
            <a:off x="2486705" y="1690689"/>
            <a:ext cx="6505575" cy="3810000"/>
          </a:xfrm>
          <a:prstGeom prst="rect">
            <a:avLst/>
          </a:prstGeom>
        </p:spPr>
      </p:pic>
    </p:spTree>
    <p:extLst>
      <p:ext uri="{BB962C8B-B14F-4D97-AF65-F5344CB8AC3E}">
        <p14:creationId xmlns:p14="http://schemas.microsoft.com/office/powerpoint/2010/main" val="495563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r>
              <a:rPr lang="en-GB" b="1" dirty="0" smtClean="0">
                <a:ln/>
                <a:solidFill>
                  <a:schemeClr val="accent3"/>
                </a:solidFill>
              </a:rPr>
              <a:t>Interpolation problems</a:t>
            </a:r>
            <a:endParaRPr lang="es-ES" b="1" dirty="0">
              <a:ln/>
              <a:solidFill>
                <a:schemeClr val="accent3"/>
              </a:solidFill>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5" name="Imagen 4" descr="sonda(t)"/>
          <p:cNvPicPr/>
          <p:nvPr/>
        </p:nvPicPr>
        <p:blipFill>
          <a:blip r:embed="rId2">
            <a:extLst>
              <a:ext uri="{28A0092B-C50C-407E-A947-70E740481C1C}">
                <a14:useLocalDpi xmlns:a14="http://schemas.microsoft.com/office/drawing/2010/main" val="0"/>
              </a:ext>
            </a:extLst>
          </a:blip>
          <a:srcRect/>
          <a:stretch>
            <a:fillRect/>
          </a:stretch>
        </p:blipFill>
        <p:spPr bwMode="auto">
          <a:xfrm>
            <a:off x="269422" y="1894115"/>
            <a:ext cx="4103914" cy="3714750"/>
          </a:xfrm>
          <a:prstGeom prst="rect">
            <a:avLst/>
          </a:prstGeom>
          <a:noFill/>
          <a:ln>
            <a:noFill/>
          </a:ln>
        </p:spPr>
      </p:pic>
      <p:pic>
        <p:nvPicPr>
          <p:cNvPr id="6" name="Imagen 5" descr="t(sonda)"/>
          <p:cNvPicPr/>
          <p:nvPr/>
        </p:nvPicPr>
        <p:blipFill>
          <a:blip r:embed="rId3">
            <a:extLst>
              <a:ext uri="{28A0092B-C50C-407E-A947-70E740481C1C}">
                <a14:useLocalDpi xmlns:a14="http://schemas.microsoft.com/office/drawing/2010/main" val="0"/>
              </a:ext>
            </a:extLst>
          </a:blip>
          <a:srcRect/>
          <a:stretch>
            <a:fillRect/>
          </a:stretch>
        </p:blipFill>
        <p:spPr bwMode="auto">
          <a:xfrm>
            <a:off x="4972049" y="1894115"/>
            <a:ext cx="3899807" cy="3714750"/>
          </a:xfrm>
          <a:prstGeom prst="rect">
            <a:avLst/>
          </a:prstGeom>
          <a:noFill/>
          <a:ln>
            <a:noFill/>
          </a:ln>
        </p:spPr>
      </p:pic>
      <p:pic>
        <p:nvPicPr>
          <p:cNvPr id="7" name="Imagen 6" descr="marea sinusoida"/>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0657" y="4440881"/>
            <a:ext cx="2764972" cy="2417120"/>
          </a:xfrm>
          <a:prstGeom prst="rect">
            <a:avLst/>
          </a:prstGeom>
          <a:noFill/>
          <a:ln>
            <a:noFill/>
          </a:ln>
        </p:spPr>
      </p:pic>
    </p:spTree>
    <p:extLst>
      <p:ext uri="{BB962C8B-B14F-4D97-AF65-F5344CB8AC3E}">
        <p14:creationId xmlns:p14="http://schemas.microsoft.com/office/powerpoint/2010/main" val="3806862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r>
              <a:rPr lang="en-GB" b="1" dirty="0" smtClean="0">
                <a:ln/>
                <a:solidFill>
                  <a:schemeClr val="accent3"/>
                </a:solidFill>
              </a:rPr>
              <a:t>Online prediction</a:t>
            </a:r>
            <a:endParaRPr lang="es-ES" b="1" dirty="0">
              <a:ln/>
              <a:solidFill>
                <a:schemeClr val="accent3"/>
              </a:solidFill>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7" name="Imagen 6"/>
          <p:cNvPicPr/>
          <p:nvPr/>
        </p:nvPicPr>
        <p:blipFill>
          <a:blip r:embed="rId2" cstate="print">
            <a:extLst>
              <a:ext uri="{28A0092B-C50C-407E-A947-70E740481C1C}">
                <a14:useLocalDpi xmlns:a14="http://schemas.microsoft.com/office/drawing/2010/main" val="0"/>
              </a:ext>
            </a:extLst>
          </a:blip>
          <a:stretch>
            <a:fillRect/>
          </a:stretch>
        </p:blipFill>
        <p:spPr>
          <a:xfrm>
            <a:off x="1630499" y="1478234"/>
            <a:ext cx="5725522" cy="5281795"/>
          </a:xfrm>
          <a:prstGeom prst="rect">
            <a:avLst/>
          </a:prstGeom>
          <a:ln>
            <a:solidFill>
              <a:schemeClr val="bg1">
                <a:lumMod val="65000"/>
              </a:schemeClr>
            </a:solidFill>
          </a:ln>
        </p:spPr>
      </p:pic>
    </p:spTree>
    <p:extLst>
      <p:ext uri="{BB962C8B-B14F-4D97-AF65-F5344CB8AC3E}">
        <p14:creationId xmlns:p14="http://schemas.microsoft.com/office/powerpoint/2010/main" val="1531349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A383BF-CDF1-4ECA-B239-1FCE4BBDF7D1}" type="slidenum">
              <a:rPr lang="es-ES_tradnl" altLang="es-ES" sz="1000">
                <a:solidFill>
                  <a:srgbClr val="5F5F5F"/>
                </a:solidFill>
                <a:latin typeface="Verdana" panose="020B0604030504040204" pitchFamily="34" charset="0"/>
              </a:rPr>
              <a:pPr/>
              <a:t>27</a:t>
            </a:fld>
            <a:endParaRPr lang="es-ES_tradnl" altLang="es-ES" sz="1000">
              <a:solidFill>
                <a:srgbClr val="5F5F5F"/>
              </a:solidFill>
              <a:latin typeface="Verdana" panose="020B0604030504040204" pitchFamily="34" charset="0"/>
            </a:endParaRPr>
          </a:p>
        </p:txBody>
      </p:sp>
      <p:pic>
        <p:nvPicPr>
          <p:cNvPr id="29701" name="Picture 4" descr="interrogante"/>
          <p:cNvPicPr>
            <a:picLocks noChangeAspect="1" noChangeArrowheads="1"/>
          </p:cNvPicPr>
          <p:nvPr/>
        </p:nvPicPr>
        <p:blipFill>
          <a:blip r:embed="rId2"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l="153" t="182" r="153" b="182"/>
          <a:stretch>
            <a:fillRect/>
          </a:stretch>
        </p:blipFill>
        <p:spPr bwMode="auto">
          <a:xfrm>
            <a:off x="2051050" y="639763"/>
            <a:ext cx="7092950" cy="596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Rectángulo"/>
          <p:cNvSpPr/>
          <p:nvPr/>
        </p:nvSpPr>
        <p:spPr>
          <a:xfrm>
            <a:off x="119717" y="140741"/>
            <a:ext cx="8901819" cy="3724096"/>
          </a:xfrm>
          <a:prstGeom prst="rect">
            <a:avLst/>
          </a:prstGeom>
          <a:noFill/>
        </p:spPr>
        <p:txBody>
          <a:bodyPr wrap="square">
            <a:spAutoFit/>
            <a:scene3d>
              <a:camera prst="orthographicFront"/>
              <a:lightRig rig="threePt" dir="t"/>
            </a:scene3d>
            <a:sp3d extrusionH="57150">
              <a:bevelT h="25400" prst="softRound"/>
            </a:sp3d>
          </a:bodyPr>
          <a:lstStyle/>
          <a:p>
            <a:pPr algn="ctr">
              <a:defRPr/>
            </a:pPr>
            <a:r>
              <a:rPr lang="en-US" sz="4400" b="1" dirty="0">
                <a:ln w="12700">
                  <a:noFill/>
                  <a:prstDash val="solid"/>
                </a:ln>
                <a:solidFill>
                  <a:srgbClr val="99FF33"/>
                </a:solidFill>
                <a:effectLst>
                  <a:innerShdw blurRad="63500" dist="50800" dir="8100000">
                    <a:prstClr val="black">
                      <a:alpha val="50000"/>
                    </a:prstClr>
                  </a:innerShdw>
                  <a:reflection blurRad="6350" stA="55000" endA="50" endPos="85000" dir="5400000" sy="-100000" algn="bl" rotWithShape="0"/>
                </a:effectLst>
                <a:latin typeface="Arial" charset="0"/>
              </a:rPr>
              <a:t>Thank you </a:t>
            </a:r>
            <a:r>
              <a:rPr lang="en-US" sz="4400" b="1" dirty="0" smtClean="0">
                <a:ln w="12700">
                  <a:noFill/>
                  <a:prstDash val="solid"/>
                </a:ln>
                <a:solidFill>
                  <a:srgbClr val="99FF33"/>
                </a:solidFill>
                <a:effectLst>
                  <a:innerShdw blurRad="63500" dist="50800" dir="8100000">
                    <a:prstClr val="black">
                      <a:alpha val="50000"/>
                    </a:prstClr>
                  </a:innerShdw>
                  <a:reflection blurRad="6350" stA="55000" endA="50" endPos="85000" dir="5400000" sy="-100000" algn="bl" rotWithShape="0"/>
                </a:effectLst>
                <a:latin typeface="Arial" charset="0"/>
              </a:rPr>
              <a:t>so much </a:t>
            </a:r>
            <a:r>
              <a:rPr lang="en-US" sz="4400" b="1">
                <a:ln w="12700">
                  <a:noFill/>
                  <a:prstDash val="solid"/>
                </a:ln>
                <a:solidFill>
                  <a:srgbClr val="99FF33"/>
                </a:solidFill>
                <a:effectLst>
                  <a:innerShdw blurRad="63500" dist="50800" dir="8100000">
                    <a:prstClr val="black">
                      <a:alpha val="50000"/>
                    </a:prstClr>
                  </a:innerShdw>
                  <a:reflection blurRad="6350" stA="55000" endA="50" endPos="85000" dir="5400000" sy="-100000" algn="bl" rotWithShape="0"/>
                </a:effectLst>
                <a:latin typeface="Arial" charset="0"/>
              </a:rPr>
              <a:t>for your time and </a:t>
            </a:r>
            <a:r>
              <a:rPr lang="en-US" sz="4400" b="1" smtClean="0">
                <a:ln w="12700">
                  <a:noFill/>
                  <a:prstDash val="solid"/>
                </a:ln>
                <a:solidFill>
                  <a:srgbClr val="99FF33"/>
                </a:solidFill>
                <a:effectLst>
                  <a:innerShdw blurRad="63500" dist="50800" dir="8100000">
                    <a:prstClr val="black">
                      <a:alpha val="50000"/>
                    </a:prstClr>
                  </a:innerShdw>
                  <a:reflection blurRad="6350" stA="55000" endA="50" endPos="85000" dir="5400000" sy="-100000" algn="bl" rotWithShape="0"/>
                </a:effectLst>
                <a:latin typeface="Arial" charset="0"/>
              </a:rPr>
              <a:t>attention</a:t>
            </a:r>
            <a:endParaRPr lang="en-US" sz="4400" b="1" dirty="0" smtClean="0">
              <a:ln w="12700">
                <a:noFill/>
                <a:prstDash val="solid"/>
              </a:ln>
              <a:solidFill>
                <a:srgbClr val="99FF33"/>
              </a:solidFill>
              <a:effectLst>
                <a:innerShdw blurRad="63500" dist="50800" dir="8100000">
                  <a:prstClr val="black">
                    <a:alpha val="50000"/>
                  </a:prstClr>
                </a:innerShdw>
                <a:reflection blurRad="6350" stA="55000" endA="50" endPos="85000" dir="5400000" sy="-100000" algn="bl" rotWithShape="0"/>
              </a:effectLst>
              <a:latin typeface="Arial" charset="0"/>
            </a:endParaRPr>
          </a:p>
          <a:p>
            <a:pPr algn="ctr">
              <a:defRPr/>
            </a:pPr>
            <a:endParaRPr lang="en-US" sz="4400" b="1" dirty="0">
              <a:ln w="12700">
                <a:noFill/>
                <a:prstDash val="solid"/>
              </a:ln>
              <a:solidFill>
                <a:srgbClr val="99FF33"/>
              </a:solidFill>
              <a:effectLst>
                <a:innerShdw blurRad="63500" dist="50800" dir="8100000">
                  <a:prstClr val="black">
                    <a:alpha val="50000"/>
                  </a:prstClr>
                </a:innerShdw>
                <a:reflection blurRad="6350" stA="55000" endA="50" endPos="85000" dir="5400000" sy="-100000" algn="bl" rotWithShape="0"/>
              </a:effectLst>
              <a:latin typeface="Arial" charset="0"/>
            </a:endParaRPr>
          </a:p>
          <a:p>
            <a:pPr algn="ctr">
              <a:defRPr/>
            </a:pPr>
            <a:endParaRPr lang="es-ES" sz="4400" b="1" dirty="0" smtClean="0">
              <a:ln w="12700">
                <a:noFill/>
                <a:prstDash val="solid"/>
              </a:ln>
              <a:solidFill>
                <a:srgbClr val="99FF33"/>
              </a:solidFill>
              <a:effectLst>
                <a:innerShdw blurRad="63500" dist="50800" dir="8100000">
                  <a:prstClr val="black">
                    <a:alpha val="50000"/>
                  </a:prstClr>
                </a:innerShdw>
                <a:reflection blurRad="6350" stA="55000" endA="50" endPos="85000" dir="5400000" sy="-100000" algn="bl" rotWithShape="0"/>
              </a:effectLst>
              <a:latin typeface="Arial" charset="0"/>
            </a:endParaRPr>
          </a:p>
          <a:p>
            <a:pPr algn="ctr">
              <a:defRPr/>
            </a:pPr>
            <a:r>
              <a:rPr lang="es-ES" sz="6000" b="1" dirty="0" smtClean="0">
                <a:ln w="12700">
                  <a:noFill/>
                  <a:prstDash val="solid"/>
                </a:ln>
                <a:solidFill>
                  <a:srgbClr val="99FF33"/>
                </a:solidFill>
                <a:effectLst>
                  <a:innerShdw blurRad="63500" dist="50800" dir="8100000">
                    <a:prstClr val="black">
                      <a:alpha val="50000"/>
                    </a:prstClr>
                  </a:innerShdw>
                  <a:reflection blurRad="6350" stA="55000" endA="50" endPos="85000" dir="5400000" sy="-100000" algn="bl" rotWithShape="0"/>
                </a:effectLst>
                <a:latin typeface="Arial" charset="0"/>
              </a:rPr>
              <a:t>ESKERRIK </a:t>
            </a:r>
            <a:r>
              <a:rPr lang="es-ES" sz="6000" b="1" dirty="0">
                <a:ln w="12700">
                  <a:noFill/>
                  <a:prstDash val="solid"/>
                </a:ln>
                <a:solidFill>
                  <a:srgbClr val="99FF33"/>
                </a:solidFill>
                <a:effectLst>
                  <a:innerShdw blurRad="63500" dist="50800" dir="8100000">
                    <a:prstClr val="black">
                      <a:alpha val="50000"/>
                    </a:prstClr>
                  </a:innerShdw>
                  <a:reflection blurRad="6350" stA="55000" endA="50" endPos="85000" dir="5400000" sy="-100000" algn="bl" rotWithShape="0"/>
                </a:effectLst>
                <a:latin typeface="Arial" charset="0"/>
              </a:rPr>
              <a:t>ASKO</a:t>
            </a:r>
          </a:p>
        </p:txBody>
      </p:sp>
      <p:sp>
        <p:nvSpPr>
          <p:cNvPr id="2" name="Rectángulo 1"/>
          <p:cNvSpPr/>
          <p:nvPr/>
        </p:nvSpPr>
        <p:spPr>
          <a:xfrm>
            <a:off x="3989588" y="6538913"/>
            <a:ext cx="6738283" cy="369332"/>
          </a:xfrm>
          <a:prstGeom prst="rect">
            <a:avLst/>
          </a:prstGeom>
        </p:spPr>
        <p:txBody>
          <a:bodyPr wrap="square">
            <a:spAutoFit/>
          </a:bodyPr>
          <a:lstStyle/>
          <a:p>
            <a:r>
              <a:rPr lang="es-ES" dirty="0">
                <a:hlinkClick r:id="rId3"/>
              </a:rPr>
              <a:t>https://sites.google.com/site/navigationalalgorithms/</a:t>
            </a:r>
            <a:endParaRPr lang="es-ES" dirty="0"/>
          </a:p>
        </p:txBody>
      </p:sp>
    </p:spTree>
    <p:extLst>
      <p:ext uri="{BB962C8B-B14F-4D97-AF65-F5344CB8AC3E}">
        <p14:creationId xmlns:p14="http://schemas.microsoft.com/office/powerpoint/2010/main" val="3363908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rPr>
              <a:t>The </a:t>
            </a:r>
            <a:r>
              <a:rPr lang="en-US" b="1" dirty="0" smtClean="0">
                <a:ln/>
                <a:solidFill>
                  <a:schemeClr val="accent3"/>
                </a:solidFill>
              </a:rPr>
              <a:t>importance </a:t>
            </a:r>
            <a:r>
              <a:rPr lang="en-US" b="1" dirty="0">
                <a:ln/>
                <a:solidFill>
                  <a:schemeClr val="accent3"/>
                </a:solidFill>
              </a:rPr>
              <a:t>of </a:t>
            </a:r>
            <a:r>
              <a:rPr lang="en-US" b="1" dirty="0" smtClean="0">
                <a:ln/>
                <a:solidFill>
                  <a:schemeClr val="accent3"/>
                </a:solidFill>
              </a:rPr>
              <a:t>monitoring </a:t>
            </a:r>
            <a:r>
              <a:rPr lang="en-US" b="1" dirty="0">
                <a:ln/>
                <a:solidFill>
                  <a:schemeClr val="accent3"/>
                </a:solidFill>
              </a:rPr>
              <a:t>the Tides and </a:t>
            </a:r>
            <a:r>
              <a:rPr lang="en-US" b="1" dirty="0" smtClean="0">
                <a:ln/>
                <a:solidFill>
                  <a:schemeClr val="accent3"/>
                </a:solidFill>
              </a:rPr>
              <a:t>their </a:t>
            </a:r>
            <a:r>
              <a:rPr lang="en-US" b="1" dirty="0">
                <a:ln/>
                <a:solidFill>
                  <a:schemeClr val="accent3"/>
                </a:solidFill>
              </a:rPr>
              <a:t>Currents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02887"/>
            <a:ext cx="4913059" cy="3146519"/>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5815" y="2336211"/>
            <a:ext cx="4518185" cy="3591271"/>
          </a:xfrm>
          <a:prstGeom prst="rect">
            <a:avLst/>
          </a:prstGeom>
        </p:spPr>
      </p:pic>
      <p:sp>
        <p:nvSpPr>
          <p:cNvPr id="6" name="Rectángulo 5"/>
          <p:cNvSpPr/>
          <p:nvPr/>
        </p:nvSpPr>
        <p:spPr>
          <a:xfrm>
            <a:off x="1578427" y="5494928"/>
            <a:ext cx="6455229" cy="923330"/>
          </a:xfrm>
          <a:prstGeom prst="rect">
            <a:avLst/>
          </a:prstGeom>
        </p:spPr>
        <p:txBody>
          <a:bodyPr wrap="square">
            <a:spAutoFit/>
          </a:bodyPr>
          <a:lstStyle/>
          <a:p>
            <a:r>
              <a:rPr lang="es-ES" dirty="0" err="1"/>
              <a:t>For</a:t>
            </a:r>
            <a:r>
              <a:rPr lang="es-ES" dirty="0"/>
              <a:t> </a:t>
            </a:r>
            <a:r>
              <a:rPr lang="es-ES" dirty="0" err="1"/>
              <a:t>what</a:t>
            </a:r>
            <a:r>
              <a:rPr lang="es-ES" dirty="0"/>
              <a:t>?</a:t>
            </a:r>
          </a:p>
          <a:p>
            <a:pPr marL="171450" indent="-171450">
              <a:buFont typeface="Arial" panose="020B0604020202020204" pitchFamily="34" charset="0"/>
              <a:buChar char="•"/>
            </a:pPr>
            <a:r>
              <a:rPr lang="es-ES" dirty="0" smtClean="0"/>
              <a:t>Beach?</a:t>
            </a:r>
            <a:endParaRPr lang="es-ES" dirty="0"/>
          </a:p>
          <a:p>
            <a:pPr marL="171450" indent="-171450">
              <a:buFont typeface="Arial" panose="020B0604020202020204" pitchFamily="34" charset="0"/>
              <a:buChar char="•"/>
            </a:pPr>
            <a:r>
              <a:rPr lang="en-US" dirty="0" smtClean="0"/>
              <a:t>Avoid </a:t>
            </a:r>
            <a:r>
              <a:rPr lang="en-US" dirty="0"/>
              <a:t>embarrassing situations, such as a grounding</a:t>
            </a:r>
            <a:endParaRPr lang="es-ES" dirty="0"/>
          </a:p>
        </p:txBody>
      </p:sp>
    </p:spTree>
    <p:extLst>
      <p:ext uri="{BB962C8B-B14F-4D97-AF65-F5344CB8AC3E}">
        <p14:creationId xmlns:p14="http://schemas.microsoft.com/office/powerpoint/2010/main" val="1554181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646" y="2440440"/>
            <a:ext cx="2571750" cy="1781175"/>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600"/>
            <a:ext cx="9144000" cy="6245352"/>
          </a:xfrm>
          <a:prstGeom prst="rect">
            <a:avLst/>
          </a:prstGeom>
        </p:spPr>
      </p:pic>
    </p:spTree>
    <p:extLst>
      <p:ext uri="{BB962C8B-B14F-4D97-AF65-F5344CB8AC3E}">
        <p14:creationId xmlns:p14="http://schemas.microsoft.com/office/powerpoint/2010/main" val="2112773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368" y="3803317"/>
            <a:ext cx="4269050" cy="295671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264" y="399823"/>
            <a:ext cx="6667500" cy="3333750"/>
          </a:xfrm>
          <a:prstGeom prst="rect">
            <a:avLst/>
          </a:prstGeom>
        </p:spPr>
      </p:pic>
    </p:spTree>
    <p:extLst>
      <p:ext uri="{BB962C8B-B14F-4D97-AF65-F5344CB8AC3E}">
        <p14:creationId xmlns:p14="http://schemas.microsoft.com/office/powerpoint/2010/main" val="646110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9" y="800100"/>
            <a:ext cx="9152689" cy="5159829"/>
          </a:xfrm>
          <a:prstGeom prst="rect">
            <a:avLst/>
          </a:prstGeom>
        </p:spPr>
      </p:pic>
    </p:spTree>
    <p:extLst>
      <p:ext uri="{BB962C8B-B14F-4D97-AF65-F5344CB8AC3E}">
        <p14:creationId xmlns:p14="http://schemas.microsoft.com/office/powerpoint/2010/main" val="1653353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1471612"/>
            <a:ext cx="4762500" cy="3914775"/>
          </a:xfrm>
          <a:prstGeom prst="rect">
            <a:avLst/>
          </a:prstGeom>
        </p:spPr>
      </p:pic>
      <p:sp>
        <p:nvSpPr>
          <p:cNvPr id="3" name="Rectángulo redondeado 2"/>
          <p:cNvSpPr/>
          <p:nvPr/>
        </p:nvSpPr>
        <p:spPr>
          <a:xfrm>
            <a:off x="3086100" y="1379764"/>
            <a:ext cx="2726871" cy="979713"/>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99508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356428" y="2109992"/>
            <a:ext cx="4081731" cy="2579043"/>
          </a:xfrm>
          <a:prstGeom prst="rect">
            <a:avLst/>
          </a:prstGeom>
        </p:spPr>
      </p:pic>
      <p:sp>
        <p:nvSpPr>
          <p:cNvPr id="2" name="Título 1"/>
          <p:cNvSpPr>
            <a:spLocks noGrp="1"/>
          </p:cNvSpPr>
          <p:nvPr>
            <p:ph type="title"/>
          </p:nvPr>
        </p:nvSpPr>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r>
              <a:rPr lang="en-GB" b="1" dirty="0" smtClean="0">
                <a:ln/>
                <a:solidFill>
                  <a:schemeClr val="accent3"/>
                </a:solidFill>
              </a:rPr>
              <a:t>Gravitational forces and</a:t>
            </a:r>
            <a:br>
              <a:rPr lang="en-GB" b="1" dirty="0" smtClean="0">
                <a:ln/>
                <a:solidFill>
                  <a:schemeClr val="accent3"/>
                </a:solidFill>
              </a:rPr>
            </a:br>
            <a:r>
              <a:rPr lang="en-GB" b="1" dirty="0" smtClean="0">
                <a:ln/>
                <a:solidFill>
                  <a:schemeClr val="accent3"/>
                </a:solidFill>
              </a:rPr>
              <a:t>rotation of Earth</a:t>
            </a:r>
            <a:endParaRPr lang="es-ES" b="1" dirty="0">
              <a:ln/>
              <a:solidFill>
                <a:schemeClr val="accent3"/>
              </a:solidFill>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3303" y="2574920"/>
            <a:ext cx="3681904" cy="1649186"/>
          </a:xfrm>
          <a:prstGeom prst="rect">
            <a:avLst/>
          </a:prstGeom>
        </p:spPr>
      </p:pic>
      <p:sp>
        <p:nvSpPr>
          <p:cNvPr id="3" name="Rectángulo 2"/>
          <p:cNvSpPr/>
          <p:nvPr/>
        </p:nvSpPr>
        <p:spPr>
          <a:xfrm>
            <a:off x="947056" y="5140209"/>
            <a:ext cx="2710544" cy="1477328"/>
          </a:xfrm>
          <a:prstGeom prst="rect">
            <a:avLst/>
          </a:prstGeom>
        </p:spPr>
        <p:txBody>
          <a:bodyPr wrap="square">
            <a:spAutoFit/>
          </a:bodyPr>
          <a:lstStyle/>
          <a:p>
            <a:r>
              <a:rPr lang="es-ES" dirty="0"/>
              <a:t>h = f( G*m1*m2 /d2) </a:t>
            </a:r>
          </a:p>
          <a:p>
            <a:pPr marL="285750" indent="-285750">
              <a:buFont typeface="Arial" panose="020B0604020202020204" pitchFamily="34" charset="0"/>
              <a:buChar char="•"/>
            </a:pPr>
            <a:r>
              <a:rPr lang="es-ES" dirty="0" err="1"/>
              <a:t>Moon:Sun</a:t>
            </a:r>
            <a:r>
              <a:rPr lang="es-ES" dirty="0"/>
              <a:t> = 34:15 </a:t>
            </a:r>
          </a:p>
          <a:p>
            <a:pPr marL="285750" indent="-285750">
              <a:buFont typeface="Arial" panose="020B0604020202020204" pitchFamily="34" charset="0"/>
              <a:buChar char="•"/>
            </a:pPr>
            <a:r>
              <a:rPr lang="es-ES" dirty="0">
                <a:latin typeface="SansSerif"/>
              </a:rPr>
              <a:t>La Luna</a:t>
            </a:r>
            <a:r>
              <a:rPr lang="es-ES" dirty="0"/>
              <a:t> </a:t>
            </a:r>
            <a:r>
              <a:rPr lang="es-ES" dirty="0" smtClean="0">
                <a:sym typeface="Wingdings" panose="05000000000000000000" pitchFamily="2" charset="2"/>
              </a:rPr>
              <a:t> </a:t>
            </a:r>
            <a:r>
              <a:rPr lang="es-ES" dirty="0" smtClean="0"/>
              <a:t>2T </a:t>
            </a:r>
            <a:r>
              <a:rPr lang="es-ES" dirty="0"/>
              <a:t>= 24:50 </a:t>
            </a:r>
          </a:p>
          <a:p>
            <a:pPr marL="285750" indent="-285750">
              <a:buFont typeface="Arial" panose="020B0604020202020204" pitchFamily="34" charset="0"/>
              <a:buChar char="•"/>
            </a:pPr>
            <a:r>
              <a:rPr lang="es-ES" dirty="0"/>
              <a:t>El Sol </a:t>
            </a:r>
            <a:r>
              <a:rPr lang="es-ES" dirty="0" smtClean="0">
                <a:sym typeface="Wingdings" panose="05000000000000000000" pitchFamily="2" charset="2"/>
              </a:rPr>
              <a:t> </a:t>
            </a:r>
            <a:r>
              <a:rPr lang="es-ES" dirty="0" smtClean="0"/>
              <a:t>2T </a:t>
            </a:r>
            <a:r>
              <a:rPr lang="es-ES" dirty="0"/>
              <a:t>= 24:00 </a:t>
            </a:r>
          </a:p>
          <a:p>
            <a:pPr marL="285750" indent="-285750">
              <a:buFont typeface="Arial" panose="020B0604020202020204" pitchFamily="34" charset="0"/>
              <a:buChar char="•"/>
            </a:pPr>
            <a:r>
              <a:rPr lang="es-ES" dirty="0"/>
              <a:t>Otros planetas </a:t>
            </a:r>
            <a:endParaRPr lang="es-ES" dirty="0">
              <a:effectLst/>
            </a:endParaRPr>
          </a:p>
        </p:txBody>
      </p:sp>
      <p:sp>
        <p:nvSpPr>
          <p:cNvPr id="5" name="Rectángulo 4"/>
          <p:cNvSpPr/>
          <p:nvPr/>
        </p:nvSpPr>
        <p:spPr>
          <a:xfrm>
            <a:off x="6060169" y="5140209"/>
            <a:ext cx="1383392" cy="369332"/>
          </a:xfrm>
          <a:prstGeom prst="rect">
            <a:avLst/>
          </a:prstGeom>
        </p:spPr>
        <p:txBody>
          <a:bodyPr wrap="none">
            <a:spAutoFit/>
          </a:bodyPr>
          <a:lstStyle/>
          <a:p>
            <a:r>
              <a:rPr lang="es-ES" dirty="0"/>
              <a:t>h = f( </a:t>
            </a:r>
            <a:r>
              <a:rPr lang="es-ES" dirty="0" err="1"/>
              <a:t>cos</a:t>
            </a:r>
            <a:r>
              <a:rPr lang="es-ES" dirty="0"/>
              <a:t> B ) </a:t>
            </a:r>
            <a:endParaRPr lang="es-ES" dirty="0">
              <a:effectLst/>
            </a:endParaRPr>
          </a:p>
        </p:txBody>
      </p:sp>
    </p:spTree>
    <p:extLst>
      <p:ext uri="{BB962C8B-B14F-4D97-AF65-F5344CB8AC3E}">
        <p14:creationId xmlns:p14="http://schemas.microsoft.com/office/powerpoint/2010/main" val="3748350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rPr>
              <a:t>Effects of the declination of the </a:t>
            </a:r>
            <a:r>
              <a:rPr lang="en-US" b="1" dirty="0" smtClean="0">
                <a:ln/>
                <a:solidFill>
                  <a:schemeClr val="accent3"/>
                </a:solidFill>
              </a:rPr>
              <a:t>Moon</a:t>
            </a:r>
            <a:endParaRPr lang="es-ES" b="1" dirty="0">
              <a:ln/>
              <a:solidFill>
                <a:schemeClr val="accent3"/>
              </a:solidFill>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 name="Imagen 2"/>
          <p:cNvPicPr>
            <a:picLocks noChangeAspect="1"/>
          </p:cNvPicPr>
          <p:nvPr/>
        </p:nvPicPr>
        <p:blipFill>
          <a:blip r:embed="rId2"/>
          <a:stretch>
            <a:fillRect/>
          </a:stretch>
        </p:blipFill>
        <p:spPr>
          <a:xfrm>
            <a:off x="1531800" y="1957843"/>
            <a:ext cx="6080400" cy="4622045"/>
          </a:xfrm>
          <a:prstGeom prst="rect">
            <a:avLst/>
          </a:prstGeom>
        </p:spPr>
      </p:pic>
    </p:spTree>
    <p:extLst>
      <p:ext uri="{BB962C8B-B14F-4D97-AF65-F5344CB8AC3E}">
        <p14:creationId xmlns:p14="http://schemas.microsoft.com/office/powerpoint/2010/main" val="3394129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677</TotalTime>
  <Words>582</Words>
  <Application>Microsoft Office PowerPoint</Application>
  <PresentationFormat>Presentación en pantalla (4:3)</PresentationFormat>
  <Paragraphs>66</Paragraphs>
  <Slides>27</Slides>
  <Notes>4</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27</vt:i4>
      </vt:variant>
    </vt:vector>
  </HeadingPairs>
  <TitlesOfParts>
    <vt:vector size="38" baseType="lpstr">
      <vt:lpstr>ＭＳ Ｐゴシック</vt:lpstr>
      <vt:lpstr>Algerian</vt:lpstr>
      <vt:lpstr>Arial</vt:lpstr>
      <vt:lpstr>Calibri</vt:lpstr>
      <vt:lpstr>Calibri Light</vt:lpstr>
      <vt:lpstr>SansSerif</vt:lpstr>
      <vt:lpstr>Times New Roman</vt:lpstr>
      <vt:lpstr>Times-Italic</vt:lpstr>
      <vt:lpstr>Verdana</vt:lpstr>
      <vt:lpstr>Wingdings</vt:lpstr>
      <vt:lpstr>Tema de Office</vt:lpstr>
      <vt:lpstr>Tides</vt:lpstr>
      <vt:lpstr>Presentación de PowerPoint</vt:lpstr>
      <vt:lpstr>The importance of monitoring the Tides and their Currents</vt:lpstr>
      <vt:lpstr>Presentación de PowerPoint</vt:lpstr>
      <vt:lpstr>Presentación de PowerPoint</vt:lpstr>
      <vt:lpstr>Presentación de PowerPoint</vt:lpstr>
      <vt:lpstr>Presentación de PowerPoint</vt:lpstr>
      <vt:lpstr>Gravitational forces and rotation of Earth</vt:lpstr>
      <vt:lpstr>Effects of the declination of the Moon</vt:lpstr>
      <vt:lpstr>Effects of the declination of the Moon</vt:lpstr>
      <vt:lpstr>Effects of the declination of the Moon</vt:lpstr>
      <vt:lpstr>Tides and phase of the Moon</vt:lpstr>
      <vt:lpstr>Tides and phase of the Moon</vt:lpstr>
      <vt:lpstr>Presentación de PowerPoint</vt:lpstr>
      <vt:lpstr>What Else Affects Tides?</vt:lpstr>
      <vt:lpstr>Presentación de PowerPoint</vt:lpstr>
      <vt:lpstr>Types of Tide – Continental Interference </vt:lpstr>
      <vt:lpstr>Heights of tide</vt:lpstr>
      <vt:lpstr>Heights of tide</vt:lpstr>
      <vt:lpstr>Theory of tides</vt:lpstr>
      <vt:lpstr>Presentación de PowerPoint</vt:lpstr>
      <vt:lpstr>Tides and Navigation</vt:lpstr>
      <vt:lpstr>Heights of tide</vt:lpstr>
      <vt:lpstr>Tide interpolator</vt:lpstr>
      <vt:lpstr>Interpolation problems</vt:lpstr>
      <vt:lpstr>Online prediction</vt:lpstr>
      <vt:lpstr>Presentación de PowerPoint</vt:lpstr>
    </vt:vector>
  </TitlesOfParts>
  <Company>https://sites.google.com/site/navigationalalgorithms/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Latitude by Polaris</dc:title>
  <dc:creator>Andres Ruiz</dc:creator>
  <cp:keywords>AstroNavigation</cp:keywords>
  <cp:lastModifiedBy>Andres Ruiz</cp:lastModifiedBy>
  <cp:revision>232</cp:revision>
  <dcterms:created xsi:type="dcterms:W3CDTF">2016-10-10T08:45:43Z</dcterms:created>
  <dcterms:modified xsi:type="dcterms:W3CDTF">2018-01-29T14:17:48Z</dcterms:modified>
</cp:coreProperties>
</file>