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61" r:id="rId4"/>
    <p:sldId id="259" r:id="rId5"/>
    <p:sldId id="258" r:id="rId6"/>
    <p:sldId id="262" r:id="rId7"/>
    <p:sldId id="266" r:id="rId8"/>
    <p:sldId id="263" r:id="rId9"/>
    <p:sldId id="267" r:id="rId10"/>
    <p:sldId id="264" r:id="rId11"/>
    <p:sldId id="268" r:id="rId12"/>
    <p:sldId id="271" r:id="rId13"/>
    <p:sldId id="279" r:id="rId14"/>
    <p:sldId id="270" r:id="rId15"/>
    <p:sldId id="276" r:id="rId16"/>
    <p:sldId id="277" r:id="rId17"/>
    <p:sldId id="273" r:id="rId18"/>
    <p:sldId id="275" r:id="rId19"/>
    <p:sldId id="274" r:id="rId20"/>
    <p:sldId id="278" r:id="rId21"/>
    <p:sldId id="281" r:id="rId22"/>
    <p:sldId id="28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03" autoAdjust="0"/>
    <p:restoredTop sz="94660"/>
  </p:normalViewPr>
  <p:slideViewPr>
    <p:cSldViewPr snapToGrid="0">
      <p:cViewPr varScale="1">
        <p:scale>
          <a:sx n="89" d="100"/>
          <a:sy n="89" d="100"/>
        </p:scale>
        <p:origin x="64" y="400"/>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80ECF9-0B91-4A3A-BAC9-B6132A263F11}" type="datetimeFigureOut">
              <a:rPr lang="en-US" smtClean="0"/>
              <a:t>6/5/2020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CF6C8B-1B70-4DE3-96EB-74766C994C4B}" type="slidenum">
              <a:rPr lang="en-US" smtClean="0"/>
              <a:t>‹#›</a:t>
            </a:fld>
            <a:endParaRPr lang="en-US"/>
          </a:p>
        </p:txBody>
      </p:sp>
    </p:spTree>
    <p:extLst>
      <p:ext uri="{BB962C8B-B14F-4D97-AF65-F5344CB8AC3E}">
        <p14:creationId xmlns:p14="http://schemas.microsoft.com/office/powerpoint/2010/main" val="15220220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basic intro to celestial navigation. A 3 star running fix.</a:t>
            </a:r>
          </a:p>
        </p:txBody>
      </p:sp>
      <p:sp>
        <p:nvSpPr>
          <p:cNvPr id="4" name="Slide Number Placeholder 3"/>
          <p:cNvSpPr>
            <a:spLocks noGrp="1"/>
          </p:cNvSpPr>
          <p:nvPr>
            <p:ph type="sldNum" sz="quarter" idx="5"/>
          </p:nvPr>
        </p:nvSpPr>
        <p:spPr/>
        <p:txBody>
          <a:bodyPr/>
          <a:lstStyle/>
          <a:p>
            <a:fld id="{EACF6C8B-1B70-4DE3-96EB-74766C994C4B}" type="slidenum">
              <a:rPr lang="en-US" smtClean="0"/>
              <a:t>1</a:t>
            </a:fld>
            <a:endParaRPr lang="en-US"/>
          </a:p>
        </p:txBody>
      </p:sp>
    </p:spTree>
    <p:extLst>
      <p:ext uri="{BB962C8B-B14F-4D97-AF65-F5344CB8AC3E}">
        <p14:creationId xmlns:p14="http://schemas.microsoft.com/office/powerpoint/2010/main" val="17731381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Precomputation sheet.</a:t>
            </a:r>
          </a:p>
        </p:txBody>
      </p:sp>
      <p:sp>
        <p:nvSpPr>
          <p:cNvPr id="4" name="Slide Number Placeholder 3"/>
          <p:cNvSpPr>
            <a:spLocks noGrp="1"/>
          </p:cNvSpPr>
          <p:nvPr>
            <p:ph type="sldNum" sz="quarter" idx="5"/>
          </p:nvPr>
        </p:nvSpPr>
        <p:spPr/>
        <p:txBody>
          <a:bodyPr/>
          <a:lstStyle/>
          <a:p>
            <a:fld id="{EACF6C8B-1B70-4DE3-96EB-74766C994C4B}" type="slidenum">
              <a:rPr lang="en-US" smtClean="0"/>
              <a:t>11</a:t>
            </a:fld>
            <a:endParaRPr lang="en-US"/>
          </a:p>
        </p:txBody>
      </p:sp>
    </p:spTree>
    <p:extLst>
      <p:ext uri="{BB962C8B-B14F-4D97-AF65-F5344CB8AC3E}">
        <p14:creationId xmlns:p14="http://schemas.microsoft.com/office/powerpoint/2010/main" val="29537081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are ready to take our sextant sights. I did this in a planetarium program called </a:t>
            </a:r>
            <a:r>
              <a:rPr lang="en-US" dirty="0" err="1"/>
              <a:t>Stellarium</a:t>
            </a:r>
            <a:r>
              <a:rPr lang="en-US" dirty="0"/>
              <a:t> so these sight are an ideal. Most aircraft fixes are considered good if there is a five mile accuracy.</a:t>
            </a:r>
          </a:p>
        </p:txBody>
      </p:sp>
      <p:sp>
        <p:nvSpPr>
          <p:cNvPr id="4" name="Slide Number Placeholder 3"/>
          <p:cNvSpPr>
            <a:spLocks noGrp="1"/>
          </p:cNvSpPr>
          <p:nvPr>
            <p:ph type="sldNum" sz="quarter" idx="5"/>
          </p:nvPr>
        </p:nvSpPr>
        <p:spPr/>
        <p:txBody>
          <a:bodyPr/>
          <a:lstStyle/>
          <a:p>
            <a:fld id="{EACF6C8B-1B70-4DE3-96EB-74766C994C4B}" type="slidenum">
              <a:rPr lang="en-US" smtClean="0"/>
              <a:t>12</a:t>
            </a:fld>
            <a:endParaRPr lang="en-US"/>
          </a:p>
        </p:txBody>
      </p:sp>
    </p:spTree>
    <p:extLst>
      <p:ext uri="{BB962C8B-B14F-4D97-AF65-F5344CB8AC3E}">
        <p14:creationId xmlns:p14="http://schemas.microsoft.com/office/powerpoint/2010/main" val="38488181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p>
        </p:txBody>
      </p:sp>
      <p:sp>
        <p:nvSpPr>
          <p:cNvPr id="4" name="Slide Number Placeholder 3"/>
          <p:cNvSpPr>
            <a:spLocks noGrp="1"/>
          </p:cNvSpPr>
          <p:nvPr>
            <p:ph type="sldNum" sz="quarter" idx="5"/>
          </p:nvPr>
        </p:nvSpPr>
        <p:spPr/>
        <p:txBody>
          <a:bodyPr/>
          <a:lstStyle/>
          <a:p>
            <a:fld id="{EACF6C8B-1B70-4DE3-96EB-74766C994C4B}" type="slidenum">
              <a:rPr lang="en-US" smtClean="0"/>
              <a:t>13</a:t>
            </a:fld>
            <a:endParaRPr lang="en-US"/>
          </a:p>
        </p:txBody>
      </p:sp>
    </p:spTree>
    <p:extLst>
      <p:ext uri="{BB962C8B-B14F-4D97-AF65-F5344CB8AC3E}">
        <p14:creationId xmlns:p14="http://schemas.microsoft.com/office/powerpoint/2010/main" val="326261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sight, Aldebaran. Line of Position is red line. We are somewhere along this line.</a:t>
            </a:r>
          </a:p>
        </p:txBody>
      </p:sp>
      <p:sp>
        <p:nvSpPr>
          <p:cNvPr id="4" name="Slide Number Placeholder 3"/>
          <p:cNvSpPr>
            <a:spLocks noGrp="1"/>
          </p:cNvSpPr>
          <p:nvPr>
            <p:ph type="sldNum" sz="quarter" idx="5"/>
          </p:nvPr>
        </p:nvSpPr>
        <p:spPr/>
        <p:txBody>
          <a:bodyPr/>
          <a:lstStyle/>
          <a:p>
            <a:fld id="{EACF6C8B-1B70-4DE3-96EB-74766C994C4B}" type="slidenum">
              <a:rPr lang="en-US" smtClean="0"/>
              <a:t>14</a:t>
            </a:fld>
            <a:endParaRPr lang="en-US"/>
          </a:p>
        </p:txBody>
      </p:sp>
    </p:spTree>
    <p:extLst>
      <p:ext uri="{BB962C8B-B14F-4D97-AF65-F5344CB8AC3E}">
        <p14:creationId xmlns:p14="http://schemas.microsoft.com/office/powerpoint/2010/main" val="2822075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paused the time and added our other two stars to show you where we actually are on the map.</a:t>
            </a:r>
          </a:p>
        </p:txBody>
      </p:sp>
      <p:sp>
        <p:nvSpPr>
          <p:cNvPr id="4" name="Slide Number Placeholder 3"/>
          <p:cNvSpPr>
            <a:spLocks noGrp="1"/>
          </p:cNvSpPr>
          <p:nvPr>
            <p:ph type="sldNum" sz="quarter" idx="5"/>
          </p:nvPr>
        </p:nvSpPr>
        <p:spPr/>
        <p:txBody>
          <a:bodyPr/>
          <a:lstStyle/>
          <a:p>
            <a:fld id="{EACF6C8B-1B70-4DE3-96EB-74766C994C4B}" type="slidenum">
              <a:rPr lang="en-US" smtClean="0"/>
              <a:t>15</a:t>
            </a:fld>
            <a:endParaRPr lang="en-US"/>
          </a:p>
        </p:txBody>
      </p:sp>
    </p:spTree>
    <p:extLst>
      <p:ext uri="{BB962C8B-B14F-4D97-AF65-F5344CB8AC3E}">
        <p14:creationId xmlns:p14="http://schemas.microsoft.com/office/powerpoint/2010/main" val="919566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star, Regulus. We are somewhere along the red LOP.</a:t>
            </a:r>
          </a:p>
        </p:txBody>
      </p:sp>
      <p:sp>
        <p:nvSpPr>
          <p:cNvPr id="4" name="Slide Number Placeholder 3"/>
          <p:cNvSpPr>
            <a:spLocks noGrp="1"/>
          </p:cNvSpPr>
          <p:nvPr>
            <p:ph type="sldNum" sz="quarter" idx="5"/>
          </p:nvPr>
        </p:nvSpPr>
        <p:spPr/>
        <p:txBody>
          <a:bodyPr/>
          <a:lstStyle/>
          <a:p>
            <a:fld id="{EACF6C8B-1B70-4DE3-96EB-74766C994C4B}" type="slidenum">
              <a:rPr lang="en-US" smtClean="0"/>
              <a:t>16</a:t>
            </a:fld>
            <a:endParaRPr lang="en-US"/>
          </a:p>
        </p:txBody>
      </p:sp>
    </p:spTree>
    <p:extLst>
      <p:ext uri="{BB962C8B-B14F-4D97-AF65-F5344CB8AC3E}">
        <p14:creationId xmlns:p14="http://schemas.microsoft.com/office/powerpoint/2010/main" val="16618619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 time paused and the other two stars added.</a:t>
            </a:r>
          </a:p>
        </p:txBody>
      </p:sp>
      <p:sp>
        <p:nvSpPr>
          <p:cNvPr id="4" name="Slide Number Placeholder 3"/>
          <p:cNvSpPr>
            <a:spLocks noGrp="1"/>
          </p:cNvSpPr>
          <p:nvPr>
            <p:ph type="sldNum" sz="quarter" idx="5"/>
          </p:nvPr>
        </p:nvSpPr>
        <p:spPr/>
        <p:txBody>
          <a:bodyPr/>
          <a:lstStyle/>
          <a:p>
            <a:fld id="{EACF6C8B-1B70-4DE3-96EB-74766C994C4B}" type="slidenum">
              <a:rPr lang="en-US" smtClean="0"/>
              <a:t>17</a:t>
            </a:fld>
            <a:endParaRPr lang="en-US"/>
          </a:p>
        </p:txBody>
      </p:sp>
    </p:spTree>
    <p:extLst>
      <p:ext uri="{BB962C8B-B14F-4D97-AF65-F5344CB8AC3E}">
        <p14:creationId xmlns:p14="http://schemas.microsoft.com/office/powerpoint/2010/main" val="538487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Third star sight, </a:t>
            </a:r>
            <a:r>
              <a:rPr lang="en-US" dirty="0" err="1"/>
              <a:t>Kochab</a:t>
            </a:r>
            <a:r>
              <a:rPr lang="en-US" dirty="0"/>
              <a:t>.</a:t>
            </a:r>
          </a:p>
        </p:txBody>
      </p:sp>
      <p:sp>
        <p:nvSpPr>
          <p:cNvPr id="4" name="Slide Number Placeholder 3"/>
          <p:cNvSpPr>
            <a:spLocks noGrp="1"/>
          </p:cNvSpPr>
          <p:nvPr>
            <p:ph type="sldNum" sz="quarter" idx="5"/>
          </p:nvPr>
        </p:nvSpPr>
        <p:spPr/>
        <p:txBody>
          <a:bodyPr/>
          <a:lstStyle/>
          <a:p>
            <a:fld id="{EACF6C8B-1B70-4DE3-96EB-74766C994C4B}" type="slidenum">
              <a:rPr lang="en-US" smtClean="0"/>
              <a:t>18</a:t>
            </a:fld>
            <a:endParaRPr lang="en-US"/>
          </a:p>
        </p:txBody>
      </p:sp>
    </p:spTree>
    <p:extLst>
      <p:ext uri="{BB962C8B-B14F-4D97-AF65-F5344CB8AC3E}">
        <p14:creationId xmlns:p14="http://schemas.microsoft.com/office/powerpoint/2010/main" val="15888276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here.</a:t>
            </a:r>
          </a:p>
        </p:txBody>
      </p:sp>
      <p:sp>
        <p:nvSpPr>
          <p:cNvPr id="4" name="Slide Number Placeholder 3"/>
          <p:cNvSpPr>
            <a:spLocks noGrp="1"/>
          </p:cNvSpPr>
          <p:nvPr>
            <p:ph type="sldNum" sz="quarter" idx="5"/>
          </p:nvPr>
        </p:nvSpPr>
        <p:spPr/>
        <p:txBody>
          <a:bodyPr/>
          <a:lstStyle/>
          <a:p>
            <a:fld id="{EACF6C8B-1B70-4DE3-96EB-74766C994C4B}" type="slidenum">
              <a:rPr lang="en-US" smtClean="0"/>
              <a:t>19</a:t>
            </a:fld>
            <a:endParaRPr lang="en-US"/>
          </a:p>
        </p:txBody>
      </p:sp>
    </p:spTree>
    <p:extLst>
      <p:ext uri="{BB962C8B-B14F-4D97-AF65-F5344CB8AC3E}">
        <p14:creationId xmlns:p14="http://schemas.microsoft.com/office/powerpoint/2010/main" val="19295504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way our map looks after the three sights, and without any correction for the different times the sights were added. The sights are 4, 8, and 12 minutes early, so we advance each sight along our dead reckoning track by their respective times. 150 </a:t>
            </a:r>
            <a:r>
              <a:rPr lang="en-US" dirty="0" err="1"/>
              <a:t>kts</a:t>
            </a:r>
            <a:r>
              <a:rPr lang="en-US" dirty="0"/>
              <a:t> is 10 miles every four minutes, Aldebaran is advanced 30 miles at 270</a:t>
            </a:r>
            <a:r>
              <a:rPr lang="en-US" dirty="0">
                <a:latin typeface="Arial" panose="020B0604020202020204" pitchFamily="34" charset="0"/>
                <a:cs typeface="Arial" panose="020B0604020202020204" pitchFamily="34" charset="0"/>
              </a:rPr>
              <a:t>°, Regulus 20 miles at 270°, and </a:t>
            </a:r>
            <a:r>
              <a:rPr lang="en-US" dirty="0" err="1">
                <a:latin typeface="Arial" panose="020B0604020202020204" pitchFamily="34" charset="0"/>
                <a:cs typeface="Arial" panose="020B0604020202020204" pitchFamily="34" charset="0"/>
              </a:rPr>
              <a:t>kochab</a:t>
            </a:r>
            <a:r>
              <a:rPr lang="en-US" dirty="0">
                <a:latin typeface="Arial" panose="020B0604020202020204" pitchFamily="34" charset="0"/>
                <a:cs typeface="Arial" panose="020B0604020202020204" pitchFamily="34" charset="0"/>
              </a:rPr>
              <a:t> 10 miles at 270°. Note you would actually advance your assumed point by it’s respective time when you draw your star sights I did this to demonstrate the result.</a:t>
            </a:r>
            <a:endParaRPr lang="en-US" dirty="0"/>
          </a:p>
        </p:txBody>
      </p:sp>
      <p:sp>
        <p:nvSpPr>
          <p:cNvPr id="4" name="Slide Number Placeholder 3"/>
          <p:cNvSpPr>
            <a:spLocks noGrp="1"/>
          </p:cNvSpPr>
          <p:nvPr>
            <p:ph type="sldNum" sz="quarter" idx="5"/>
          </p:nvPr>
        </p:nvSpPr>
        <p:spPr/>
        <p:txBody>
          <a:bodyPr/>
          <a:lstStyle/>
          <a:p>
            <a:fld id="{EACF6C8B-1B70-4DE3-96EB-74766C994C4B}" type="slidenum">
              <a:rPr lang="en-US" smtClean="0"/>
              <a:t>20</a:t>
            </a:fld>
            <a:endParaRPr lang="en-US"/>
          </a:p>
        </p:txBody>
      </p:sp>
    </p:spTree>
    <p:extLst>
      <p:ext uri="{BB962C8B-B14F-4D97-AF65-F5344CB8AC3E}">
        <p14:creationId xmlns:p14="http://schemas.microsoft.com/office/powerpoint/2010/main" val="1083363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 270</a:t>
            </a:r>
            <a:r>
              <a:rPr lang="en-US" dirty="0">
                <a:latin typeface="Arial" panose="020B0604020202020204" pitchFamily="34" charset="0"/>
                <a:cs typeface="Arial" panose="020B0604020202020204" pitchFamily="34" charset="0"/>
              </a:rPr>
              <a:t>° at 150 </a:t>
            </a:r>
            <a:r>
              <a:rPr lang="en-US" dirty="0" err="1">
                <a:latin typeface="Arial" panose="020B0604020202020204" pitchFamily="34" charset="0"/>
                <a:cs typeface="Arial" panose="020B0604020202020204" pitchFamily="34" charset="0"/>
              </a:rPr>
              <a:t>Kts</a:t>
            </a:r>
            <a:r>
              <a:rPr lang="en-US" dirty="0">
                <a:latin typeface="Arial" panose="020B0604020202020204" pitchFamily="34" charset="0"/>
                <a:cs typeface="Arial" panose="020B0604020202020204" pitchFamily="34" charset="0"/>
              </a:rPr>
              <a:t>. </a:t>
            </a:r>
            <a:endParaRPr lang="en-US" dirty="0"/>
          </a:p>
        </p:txBody>
      </p:sp>
      <p:sp>
        <p:nvSpPr>
          <p:cNvPr id="4" name="Slide Number Placeholder 3"/>
          <p:cNvSpPr>
            <a:spLocks noGrp="1"/>
          </p:cNvSpPr>
          <p:nvPr>
            <p:ph type="sldNum" sz="quarter" idx="5"/>
          </p:nvPr>
        </p:nvSpPr>
        <p:spPr/>
        <p:txBody>
          <a:bodyPr/>
          <a:lstStyle/>
          <a:p>
            <a:fld id="{EACF6C8B-1B70-4DE3-96EB-74766C994C4B}" type="slidenum">
              <a:rPr lang="en-US" smtClean="0"/>
              <a:t>2</a:t>
            </a:fld>
            <a:endParaRPr lang="en-US"/>
          </a:p>
        </p:txBody>
      </p:sp>
    </p:spTree>
    <p:extLst>
      <p:ext uri="{BB962C8B-B14F-4D97-AF65-F5344CB8AC3E}">
        <p14:creationId xmlns:p14="http://schemas.microsoft.com/office/powerpoint/2010/main" val="2806753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ACF6C8B-1B70-4DE3-96EB-74766C994C4B}" type="slidenum">
              <a:rPr lang="en-US" smtClean="0"/>
              <a:t>3</a:t>
            </a:fld>
            <a:endParaRPr lang="en-US"/>
          </a:p>
        </p:txBody>
      </p:sp>
    </p:spTree>
    <p:extLst>
      <p:ext uri="{BB962C8B-B14F-4D97-AF65-F5344CB8AC3E}">
        <p14:creationId xmlns:p14="http://schemas.microsoft.com/office/powerpoint/2010/main" val="4067331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Wind for the past two hours has affected your track. The blue line is your actual track. Red is the two hour wind vector.</a:t>
            </a:r>
          </a:p>
        </p:txBody>
      </p:sp>
      <p:sp>
        <p:nvSpPr>
          <p:cNvPr id="4" name="Slide Number Placeholder 3"/>
          <p:cNvSpPr>
            <a:spLocks noGrp="1"/>
          </p:cNvSpPr>
          <p:nvPr>
            <p:ph type="sldNum" sz="quarter" idx="5"/>
          </p:nvPr>
        </p:nvSpPr>
        <p:spPr/>
        <p:txBody>
          <a:bodyPr/>
          <a:lstStyle/>
          <a:p>
            <a:fld id="{EACF6C8B-1B70-4DE3-96EB-74766C994C4B}" type="slidenum">
              <a:rPr lang="en-US" smtClean="0"/>
              <a:t>4</a:t>
            </a:fld>
            <a:endParaRPr lang="en-US"/>
          </a:p>
        </p:txBody>
      </p:sp>
    </p:spTree>
    <p:extLst>
      <p:ext uri="{BB962C8B-B14F-4D97-AF65-F5344CB8AC3E}">
        <p14:creationId xmlns:p14="http://schemas.microsoft.com/office/powerpoint/2010/main" val="3398536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Plan a three star fix at 03:04Z March 17, 2020. Sights at 02:52, 02:56, and 03:00.</a:t>
            </a:r>
          </a:p>
          <a:p>
            <a:endParaRPr lang="en-US" dirty="0"/>
          </a:p>
        </p:txBody>
      </p:sp>
      <p:sp>
        <p:nvSpPr>
          <p:cNvPr id="4" name="Slide Number Placeholder 3"/>
          <p:cNvSpPr>
            <a:spLocks noGrp="1"/>
          </p:cNvSpPr>
          <p:nvPr>
            <p:ph type="sldNum" sz="quarter" idx="5"/>
          </p:nvPr>
        </p:nvSpPr>
        <p:spPr/>
        <p:txBody>
          <a:bodyPr/>
          <a:lstStyle/>
          <a:p>
            <a:fld id="{EACF6C8B-1B70-4DE3-96EB-74766C994C4B}" type="slidenum">
              <a:rPr lang="en-US" smtClean="0"/>
              <a:t>5</a:t>
            </a:fld>
            <a:endParaRPr lang="en-US"/>
          </a:p>
        </p:txBody>
      </p:sp>
    </p:spTree>
    <p:extLst>
      <p:ext uri="{BB962C8B-B14F-4D97-AF65-F5344CB8AC3E}">
        <p14:creationId xmlns:p14="http://schemas.microsoft.com/office/powerpoint/2010/main" val="1891087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 aviation sextants.</a:t>
            </a:r>
          </a:p>
        </p:txBody>
      </p:sp>
      <p:sp>
        <p:nvSpPr>
          <p:cNvPr id="4" name="Slide Number Placeholder 3"/>
          <p:cNvSpPr>
            <a:spLocks noGrp="1"/>
          </p:cNvSpPr>
          <p:nvPr>
            <p:ph type="sldNum" sz="quarter" idx="5"/>
          </p:nvPr>
        </p:nvSpPr>
        <p:spPr/>
        <p:txBody>
          <a:bodyPr/>
          <a:lstStyle/>
          <a:p>
            <a:fld id="{EACF6C8B-1B70-4DE3-96EB-74766C994C4B}" type="slidenum">
              <a:rPr lang="en-US" smtClean="0"/>
              <a:t>7</a:t>
            </a:fld>
            <a:endParaRPr lang="en-US"/>
          </a:p>
        </p:txBody>
      </p:sp>
    </p:spTree>
    <p:extLst>
      <p:ext uri="{BB962C8B-B14F-4D97-AF65-F5344CB8AC3E}">
        <p14:creationId xmlns:p14="http://schemas.microsoft.com/office/powerpoint/2010/main" val="2526397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the Global Hour Angle of Aries. Aries is an arbitrary starting point locations of heavenly bodies.</a:t>
            </a:r>
          </a:p>
        </p:txBody>
      </p:sp>
      <p:sp>
        <p:nvSpPr>
          <p:cNvPr id="4" name="Slide Number Placeholder 3"/>
          <p:cNvSpPr>
            <a:spLocks noGrp="1"/>
          </p:cNvSpPr>
          <p:nvPr>
            <p:ph type="sldNum" sz="quarter" idx="5"/>
          </p:nvPr>
        </p:nvSpPr>
        <p:spPr/>
        <p:txBody>
          <a:bodyPr/>
          <a:lstStyle/>
          <a:p>
            <a:fld id="{EACF6C8B-1B70-4DE3-96EB-74766C994C4B}" type="slidenum">
              <a:rPr lang="en-US" smtClean="0"/>
              <a:t>8</a:t>
            </a:fld>
            <a:endParaRPr lang="en-US"/>
          </a:p>
        </p:txBody>
      </p:sp>
    </p:spTree>
    <p:extLst>
      <p:ext uri="{BB962C8B-B14F-4D97-AF65-F5344CB8AC3E}">
        <p14:creationId xmlns:p14="http://schemas.microsoft.com/office/powerpoint/2010/main" val="2354650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Precomputation sheet. </a:t>
            </a:r>
          </a:p>
        </p:txBody>
      </p:sp>
      <p:sp>
        <p:nvSpPr>
          <p:cNvPr id="4" name="Slide Number Placeholder 3"/>
          <p:cNvSpPr>
            <a:spLocks noGrp="1"/>
          </p:cNvSpPr>
          <p:nvPr>
            <p:ph type="sldNum" sz="quarter" idx="5"/>
          </p:nvPr>
        </p:nvSpPr>
        <p:spPr/>
        <p:txBody>
          <a:bodyPr/>
          <a:lstStyle/>
          <a:p>
            <a:fld id="{EACF6C8B-1B70-4DE3-96EB-74766C994C4B}" type="slidenum">
              <a:rPr lang="en-US" smtClean="0"/>
              <a:t>9</a:t>
            </a:fld>
            <a:endParaRPr lang="en-US"/>
          </a:p>
        </p:txBody>
      </p:sp>
    </p:spTree>
    <p:extLst>
      <p:ext uri="{BB962C8B-B14F-4D97-AF65-F5344CB8AC3E}">
        <p14:creationId xmlns:p14="http://schemas.microsoft.com/office/powerpoint/2010/main" val="28982706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HO-249 Vol 1. Find assumed latitude page (44</a:t>
            </a:r>
            <a:r>
              <a:rPr lang="en-US" dirty="0">
                <a:latin typeface="Arial" panose="020B0604020202020204" pitchFamily="34" charset="0"/>
                <a:cs typeface="Arial" panose="020B0604020202020204" pitchFamily="34" charset="0"/>
              </a:rPr>
              <a:t>°N), Find Local hour angles (131, 132, 133), and pick out 3 stars for the sights. Stars marked with a diamond are ideally spaced for a three star fix. Note the computed height and zenith angle for each star on the precomputation sheet. Now we have information to take star</a:t>
            </a:r>
          </a:p>
        </p:txBody>
      </p:sp>
      <p:sp>
        <p:nvSpPr>
          <p:cNvPr id="4" name="Slide Number Placeholder 3"/>
          <p:cNvSpPr>
            <a:spLocks noGrp="1"/>
          </p:cNvSpPr>
          <p:nvPr>
            <p:ph type="sldNum" sz="quarter" idx="5"/>
          </p:nvPr>
        </p:nvSpPr>
        <p:spPr/>
        <p:txBody>
          <a:bodyPr/>
          <a:lstStyle/>
          <a:p>
            <a:fld id="{EACF6C8B-1B70-4DE3-96EB-74766C994C4B}" type="slidenum">
              <a:rPr lang="en-US" smtClean="0"/>
              <a:t>10</a:t>
            </a:fld>
            <a:endParaRPr lang="en-US"/>
          </a:p>
        </p:txBody>
      </p:sp>
    </p:spTree>
    <p:extLst>
      <p:ext uri="{BB962C8B-B14F-4D97-AF65-F5344CB8AC3E}">
        <p14:creationId xmlns:p14="http://schemas.microsoft.com/office/powerpoint/2010/main" val="937864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B6E24-43E2-49AC-8BC7-85C9560214B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5EC743-A81C-4C54-9AEA-22088232A6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C7DC18D-8123-4172-9E51-7E58485A71F5}"/>
              </a:ext>
            </a:extLst>
          </p:cNvPr>
          <p:cNvSpPr>
            <a:spLocks noGrp="1"/>
          </p:cNvSpPr>
          <p:nvPr>
            <p:ph type="dt" sz="half" idx="10"/>
          </p:nvPr>
        </p:nvSpPr>
        <p:spPr/>
        <p:txBody>
          <a:bodyPr/>
          <a:lstStyle/>
          <a:p>
            <a:fld id="{FF2EFEE2-B04E-4C1D-8168-26EDBD0827B8}" type="datetimeFigureOut">
              <a:rPr lang="en-US" smtClean="0"/>
              <a:t>6/5/2020</a:t>
            </a:fld>
            <a:endParaRPr lang="en-US"/>
          </a:p>
        </p:txBody>
      </p:sp>
      <p:sp>
        <p:nvSpPr>
          <p:cNvPr id="5" name="Footer Placeholder 4">
            <a:extLst>
              <a:ext uri="{FF2B5EF4-FFF2-40B4-BE49-F238E27FC236}">
                <a16:creationId xmlns:a16="http://schemas.microsoft.com/office/drawing/2014/main" id="{8EFDA2C6-FD5A-4FB5-AF32-471913FD37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7F66DB-F4E5-4587-B80A-D29A7473CE71}"/>
              </a:ext>
            </a:extLst>
          </p:cNvPr>
          <p:cNvSpPr>
            <a:spLocks noGrp="1"/>
          </p:cNvSpPr>
          <p:nvPr>
            <p:ph type="sldNum" sz="quarter" idx="12"/>
          </p:nvPr>
        </p:nvSpPr>
        <p:spPr/>
        <p:txBody>
          <a:bodyPr/>
          <a:lstStyle/>
          <a:p>
            <a:fld id="{CB7BA63A-73C7-4EF3-AAFB-0538B1832231}" type="slidenum">
              <a:rPr lang="en-US" smtClean="0"/>
              <a:t>‹#›</a:t>
            </a:fld>
            <a:endParaRPr lang="en-US"/>
          </a:p>
        </p:txBody>
      </p:sp>
    </p:spTree>
    <p:extLst>
      <p:ext uri="{BB962C8B-B14F-4D97-AF65-F5344CB8AC3E}">
        <p14:creationId xmlns:p14="http://schemas.microsoft.com/office/powerpoint/2010/main" val="33792345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15C6E-0813-4D7C-8228-B589895649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AC15F6-EB87-4537-BD44-256BCBC2B97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8C80FE-8BD8-42E7-B9A7-D6694F73F46B}"/>
              </a:ext>
            </a:extLst>
          </p:cNvPr>
          <p:cNvSpPr>
            <a:spLocks noGrp="1"/>
          </p:cNvSpPr>
          <p:nvPr>
            <p:ph type="dt" sz="half" idx="10"/>
          </p:nvPr>
        </p:nvSpPr>
        <p:spPr/>
        <p:txBody>
          <a:bodyPr/>
          <a:lstStyle/>
          <a:p>
            <a:fld id="{FF2EFEE2-B04E-4C1D-8168-26EDBD0827B8}" type="datetimeFigureOut">
              <a:rPr lang="en-US" smtClean="0"/>
              <a:t>6/5/2020</a:t>
            </a:fld>
            <a:endParaRPr lang="en-US"/>
          </a:p>
        </p:txBody>
      </p:sp>
      <p:sp>
        <p:nvSpPr>
          <p:cNvPr id="5" name="Footer Placeholder 4">
            <a:extLst>
              <a:ext uri="{FF2B5EF4-FFF2-40B4-BE49-F238E27FC236}">
                <a16:creationId xmlns:a16="http://schemas.microsoft.com/office/drawing/2014/main" id="{8BB67751-A379-43DB-8D12-2E30B14B1B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881CF3-42B7-4F18-B5E2-FA60BB1C3D67}"/>
              </a:ext>
            </a:extLst>
          </p:cNvPr>
          <p:cNvSpPr>
            <a:spLocks noGrp="1"/>
          </p:cNvSpPr>
          <p:nvPr>
            <p:ph type="sldNum" sz="quarter" idx="12"/>
          </p:nvPr>
        </p:nvSpPr>
        <p:spPr/>
        <p:txBody>
          <a:bodyPr/>
          <a:lstStyle/>
          <a:p>
            <a:fld id="{CB7BA63A-73C7-4EF3-AAFB-0538B1832231}" type="slidenum">
              <a:rPr lang="en-US" smtClean="0"/>
              <a:t>‹#›</a:t>
            </a:fld>
            <a:endParaRPr lang="en-US"/>
          </a:p>
        </p:txBody>
      </p:sp>
    </p:spTree>
    <p:extLst>
      <p:ext uri="{BB962C8B-B14F-4D97-AF65-F5344CB8AC3E}">
        <p14:creationId xmlns:p14="http://schemas.microsoft.com/office/powerpoint/2010/main" val="3660575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B2D9906-B337-48BB-AE5D-ED32224133D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5990F52-AD2D-49F9-A449-DA8E46980D0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DBADAC-7199-4F8C-A6BC-2D451051E216}"/>
              </a:ext>
            </a:extLst>
          </p:cNvPr>
          <p:cNvSpPr>
            <a:spLocks noGrp="1"/>
          </p:cNvSpPr>
          <p:nvPr>
            <p:ph type="dt" sz="half" idx="10"/>
          </p:nvPr>
        </p:nvSpPr>
        <p:spPr/>
        <p:txBody>
          <a:bodyPr/>
          <a:lstStyle/>
          <a:p>
            <a:fld id="{FF2EFEE2-B04E-4C1D-8168-26EDBD0827B8}" type="datetimeFigureOut">
              <a:rPr lang="en-US" smtClean="0"/>
              <a:t>6/5/2020</a:t>
            </a:fld>
            <a:endParaRPr lang="en-US"/>
          </a:p>
        </p:txBody>
      </p:sp>
      <p:sp>
        <p:nvSpPr>
          <p:cNvPr id="5" name="Footer Placeholder 4">
            <a:extLst>
              <a:ext uri="{FF2B5EF4-FFF2-40B4-BE49-F238E27FC236}">
                <a16:creationId xmlns:a16="http://schemas.microsoft.com/office/drawing/2014/main" id="{89A17BEF-AC5D-4EC8-8E1B-F015AA714F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322005-7D3D-48D2-A61D-B75A2BD801B0}"/>
              </a:ext>
            </a:extLst>
          </p:cNvPr>
          <p:cNvSpPr>
            <a:spLocks noGrp="1"/>
          </p:cNvSpPr>
          <p:nvPr>
            <p:ph type="sldNum" sz="quarter" idx="12"/>
          </p:nvPr>
        </p:nvSpPr>
        <p:spPr/>
        <p:txBody>
          <a:bodyPr/>
          <a:lstStyle/>
          <a:p>
            <a:fld id="{CB7BA63A-73C7-4EF3-AAFB-0538B1832231}" type="slidenum">
              <a:rPr lang="en-US" smtClean="0"/>
              <a:t>‹#›</a:t>
            </a:fld>
            <a:endParaRPr lang="en-US"/>
          </a:p>
        </p:txBody>
      </p:sp>
    </p:spTree>
    <p:extLst>
      <p:ext uri="{BB962C8B-B14F-4D97-AF65-F5344CB8AC3E}">
        <p14:creationId xmlns:p14="http://schemas.microsoft.com/office/powerpoint/2010/main" val="3545855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66411-3E5F-447C-9704-B0E38D3487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EF9DC6-7540-4645-9408-B7288B148B5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39225D-6077-4DF2-AEC5-983B5B826FEC}"/>
              </a:ext>
            </a:extLst>
          </p:cNvPr>
          <p:cNvSpPr>
            <a:spLocks noGrp="1"/>
          </p:cNvSpPr>
          <p:nvPr>
            <p:ph type="dt" sz="half" idx="10"/>
          </p:nvPr>
        </p:nvSpPr>
        <p:spPr/>
        <p:txBody>
          <a:bodyPr/>
          <a:lstStyle/>
          <a:p>
            <a:fld id="{FF2EFEE2-B04E-4C1D-8168-26EDBD0827B8}" type="datetimeFigureOut">
              <a:rPr lang="en-US" smtClean="0"/>
              <a:t>6/5/2020</a:t>
            </a:fld>
            <a:endParaRPr lang="en-US"/>
          </a:p>
        </p:txBody>
      </p:sp>
      <p:sp>
        <p:nvSpPr>
          <p:cNvPr id="5" name="Footer Placeholder 4">
            <a:extLst>
              <a:ext uri="{FF2B5EF4-FFF2-40B4-BE49-F238E27FC236}">
                <a16:creationId xmlns:a16="http://schemas.microsoft.com/office/drawing/2014/main" id="{DD48B20A-5404-4D9C-9B9A-46D6242404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D17889-C500-404C-9A23-570EBE040061}"/>
              </a:ext>
            </a:extLst>
          </p:cNvPr>
          <p:cNvSpPr>
            <a:spLocks noGrp="1"/>
          </p:cNvSpPr>
          <p:nvPr>
            <p:ph type="sldNum" sz="quarter" idx="12"/>
          </p:nvPr>
        </p:nvSpPr>
        <p:spPr/>
        <p:txBody>
          <a:bodyPr/>
          <a:lstStyle/>
          <a:p>
            <a:fld id="{CB7BA63A-73C7-4EF3-AAFB-0538B1832231}" type="slidenum">
              <a:rPr lang="en-US" smtClean="0"/>
              <a:t>‹#›</a:t>
            </a:fld>
            <a:endParaRPr lang="en-US"/>
          </a:p>
        </p:txBody>
      </p:sp>
    </p:spTree>
    <p:extLst>
      <p:ext uri="{BB962C8B-B14F-4D97-AF65-F5344CB8AC3E}">
        <p14:creationId xmlns:p14="http://schemas.microsoft.com/office/powerpoint/2010/main" val="4194351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0059D-DC75-4985-AC99-ABC3994A12E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6FD71D5-DA69-4A1A-8153-84843AFEF66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5B5013-CDB4-410D-A25E-166B477F61B0}"/>
              </a:ext>
            </a:extLst>
          </p:cNvPr>
          <p:cNvSpPr>
            <a:spLocks noGrp="1"/>
          </p:cNvSpPr>
          <p:nvPr>
            <p:ph type="dt" sz="half" idx="10"/>
          </p:nvPr>
        </p:nvSpPr>
        <p:spPr/>
        <p:txBody>
          <a:bodyPr/>
          <a:lstStyle/>
          <a:p>
            <a:fld id="{FF2EFEE2-B04E-4C1D-8168-26EDBD0827B8}" type="datetimeFigureOut">
              <a:rPr lang="en-US" smtClean="0"/>
              <a:t>6/5/2020</a:t>
            </a:fld>
            <a:endParaRPr lang="en-US"/>
          </a:p>
        </p:txBody>
      </p:sp>
      <p:sp>
        <p:nvSpPr>
          <p:cNvPr id="5" name="Footer Placeholder 4">
            <a:extLst>
              <a:ext uri="{FF2B5EF4-FFF2-40B4-BE49-F238E27FC236}">
                <a16:creationId xmlns:a16="http://schemas.microsoft.com/office/drawing/2014/main" id="{84568DED-9500-4E24-8839-B39B6BDF16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957586-48EB-4B39-953D-10CA3E5E9F7A}"/>
              </a:ext>
            </a:extLst>
          </p:cNvPr>
          <p:cNvSpPr>
            <a:spLocks noGrp="1"/>
          </p:cNvSpPr>
          <p:nvPr>
            <p:ph type="sldNum" sz="quarter" idx="12"/>
          </p:nvPr>
        </p:nvSpPr>
        <p:spPr/>
        <p:txBody>
          <a:bodyPr/>
          <a:lstStyle/>
          <a:p>
            <a:fld id="{CB7BA63A-73C7-4EF3-AAFB-0538B1832231}" type="slidenum">
              <a:rPr lang="en-US" smtClean="0"/>
              <a:t>‹#›</a:t>
            </a:fld>
            <a:endParaRPr lang="en-US"/>
          </a:p>
        </p:txBody>
      </p:sp>
    </p:spTree>
    <p:extLst>
      <p:ext uri="{BB962C8B-B14F-4D97-AF65-F5344CB8AC3E}">
        <p14:creationId xmlns:p14="http://schemas.microsoft.com/office/powerpoint/2010/main" val="443065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DBDB4-C166-4CB4-854C-3D47D6EBE0B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804F29-4F3F-4D5D-82E7-5232A8BC35C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1AD27BE-7480-4D11-9D2C-1845E62866E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4FFD0F5-34F0-4E16-A1A6-89B62ED67068}"/>
              </a:ext>
            </a:extLst>
          </p:cNvPr>
          <p:cNvSpPr>
            <a:spLocks noGrp="1"/>
          </p:cNvSpPr>
          <p:nvPr>
            <p:ph type="dt" sz="half" idx="10"/>
          </p:nvPr>
        </p:nvSpPr>
        <p:spPr/>
        <p:txBody>
          <a:bodyPr/>
          <a:lstStyle/>
          <a:p>
            <a:fld id="{FF2EFEE2-B04E-4C1D-8168-26EDBD0827B8}" type="datetimeFigureOut">
              <a:rPr lang="en-US" smtClean="0"/>
              <a:t>6/5/2020</a:t>
            </a:fld>
            <a:endParaRPr lang="en-US"/>
          </a:p>
        </p:txBody>
      </p:sp>
      <p:sp>
        <p:nvSpPr>
          <p:cNvPr id="6" name="Footer Placeholder 5">
            <a:extLst>
              <a:ext uri="{FF2B5EF4-FFF2-40B4-BE49-F238E27FC236}">
                <a16:creationId xmlns:a16="http://schemas.microsoft.com/office/drawing/2014/main" id="{24B40FE7-B2F8-484D-AE90-8C2A4D79FC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0EDBAA-C4D6-4C18-9A01-C5E01B892AD0}"/>
              </a:ext>
            </a:extLst>
          </p:cNvPr>
          <p:cNvSpPr>
            <a:spLocks noGrp="1"/>
          </p:cNvSpPr>
          <p:nvPr>
            <p:ph type="sldNum" sz="quarter" idx="12"/>
          </p:nvPr>
        </p:nvSpPr>
        <p:spPr/>
        <p:txBody>
          <a:bodyPr/>
          <a:lstStyle/>
          <a:p>
            <a:fld id="{CB7BA63A-73C7-4EF3-AAFB-0538B1832231}" type="slidenum">
              <a:rPr lang="en-US" smtClean="0"/>
              <a:t>‹#›</a:t>
            </a:fld>
            <a:endParaRPr lang="en-US"/>
          </a:p>
        </p:txBody>
      </p:sp>
    </p:spTree>
    <p:extLst>
      <p:ext uri="{BB962C8B-B14F-4D97-AF65-F5344CB8AC3E}">
        <p14:creationId xmlns:p14="http://schemas.microsoft.com/office/powerpoint/2010/main" val="565311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06015-4B31-4DB2-A295-E3E4524DE43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29E94C5-3DF9-4665-A39A-CB83AB24AD7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F5DFBA4-297C-497B-A5B1-34EF54BB596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4DCC73A-25EB-4BE8-9337-87107C7E44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AA9ACAD-C773-42BE-BE96-54A5AE92C85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96301E2-9170-4841-B824-C27D2326FB83}"/>
              </a:ext>
            </a:extLst>
          </p:cNvPr>
          <p:cNvSpPr>
            <a:spLocks noGrp="1"/>
          </p:cNvSpPr>
          <p:nvPr>
            <p:ph type="dt" sz="half" idx="10"/>
          </p:nvPr>
        </p:nvSpPr>
        <p:spPr/>
        <p:txBody>
          <a:bodyPr/>
          <a:lstStyle/>
          <a:p>
            <a:fld id="{FF2EFEE2-B04E-4C1D-8168-26EDBD0827B8}" type="datetimeFigureOut">
              <a:rPr lang="en-US" smtClean="0"/>
              <a:t>6/5/2020</a:t>
            </a:fld>
            <a:endParaRPr lang="en-US"/>
          </a:p>
        </p:txBody>
      </p:sp>
      <p:sp>
        <p:nvSpPr>
          <p:cNvPr id="8" name="Footer Placeholder 7">
            <a:extLst>
              <a:ext uri="{FF2B5EF4-FFF2-40B4-BE49-F238E27FC236}">
                <a16:creationId xmlns:a16="http://schemas.microsoft.com/office/drawing/2014/main" id="{297CC583-FF1A-4FF1-90D9-0A0F25714B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2DD5CEE-8809-4AEB-9701-3011EBC5410C}"/>
              </a:ext>
            </a:extLst>
          </p:cNvPr>
          <p:cNvSpPr>
            <a:spLocks noGrp="1"/>
          </p:cNvSpPr>
          <p:nvPr>
            <p:ph type="sldNum" sz="quarter" idx="12"/>
          </p:nvPr>
        </p:nvSpPr>
        <p:spPr/>
        <p:txBody>
          <a:bodyPr/>
          <a:lstStyle/>
          <a:p>
            <a:fld id="{CB7BA63A-73C7-4EF3-AAFB-0538B1832231}" type="slidenum">
              <a:rPr lang="en-US" smtClean="0"/>
              <a:t>‹#›</a:t>
            </a:fld>
            <a:endParaRPr lang="en-US"/>
          </a:p>
        </p:txBody>
      </p:sp>
    </p:spTree>
    <p:extLst>
      <p:ext uri="{BB962C8B-B14F-4D97-AF65-F5344CB8AC3E}">
        <p14:creationId xmlns:p14="http://schemas.microsoft.com/office/powerpoint/2010/main" val="4166534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459A3-7050-444A-8D7D-5B4F706E8F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DAB33CE-A6D4-4D75-8A9B-E88B074AE572}"/>
              </a:ext>
            </a:extLst>
          </p:cNvPr>
          <p:cNvSpPr>
            <a:spLocks noGrp="1"/>
          </p:cNvSpPr>
          <p:nvPr>
            <p:ph type="dt" sz="half" idx="10"/>
          </p:nvPr>
        </p:nvSpPr>
        <p:spPr/>
        <p:txBody>
          <a:bodyPr/>
          <a:lstStyle/>
          <a:p>
            <a:fld id="{FF2EFEE2-B04E-4C1D-8168-26EDBD0827B8}" type="datetimeFigureOut">
              <a:rPr lang="en-US" smtClean="0"/>
              <a:t>6/5/2020</a:t>
            </a:fld>
            <a:endParaRPr lang="en-US"/>
          </a:p>
        </p:txBody>
      </p:sp>
      <p:sp>
        <p:nvSpPr>
          <p:cNvPr id="4" name="Footer Placeholder 3">
            <a:extLst>
              <a:ext uri="{FF2B5EF4-FFF2-40B4-BE49-F238E27FC236}">
                <a16:creationId xmlns:a16="http://schemas.microsoft.com/office/drawing/2014/main" id="{8BA4D52C-BD99-496E-8EA3-C7E67E8C4C3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505318-EA19-45C4-AD13-D5A3B271D01A}"/>
              </a:ext>
            </a:extLst>
          </p:cNvPr>
          <p:cNvSpPr>
            <a:spLocks noGrp="1"/>
          </p:cNvSpPr>
          <p:nvPr>
            <p:ph type="sldNum" sz="quarter" idx="12"/>
          </p:nvPr>
        </p:nvSpPr>
        <p:spPr/>
        <p:txBody>
          <a:bodyPr/>
          <a:lstStyle/>
          <a:p>
            <a:fld id="{CB7BA63A-73C7-4EF3-AAFB-0538B1832231}" type="slidenum">
              <a:rPr lang="en-US" smtClean="0"/>
              <a:t>‹#›</a:t>
            </a:fld>
            <a:endParaRPr lang="en-US"/>
          </a:p>
        </p:txBody>
      </p:sp>
    </p:spTree>
    <p:extLst>
      <p:ext uri="{BB962C8B-B14F-4D97-AF65-F5344CB8AC3E}">
        <p14:creationId xmlns:p14="http://schemas.microsoft.com/office/powerpoint/2010/main" val="4209080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5671C6-2BB3-41DF-90C9-1C426A529184}"/>
              </a:ext>
            </a:extLst>
          </p:cNvPr>
          <p:cNvSpPr>
            <a:spLocks noGrp="1"/>
          </p:cNvSpPr>
          <p:nvPr>
            <p:ph type="dt" sz="half" idx="10"/>
          </p:nvPr>
        </p:nvSpPr>
        <p:spPr/>
        <p:txBody>
          <a:bodyPr/>
          <a:lstStyle/>
          <a:p>
            <a:fld id="{FF2EFEE2-B04E-4C1D-8168-26EDBD0827B8}" type="datetimeFigureOut">
              <a:rPr lang="en-US" smtClean="0"/>
              <a:t>6/5/2020</a:t>
            </a:fld>
            <a:endParaRPr lang="en-US"/>
          </a:p>
        </p:txBody>
      </p:sp>
      <p:sp>
        <p:nvSpPr>
          <p:cNvPr id="3" name="Footer Placeholder 2">
            <a:extLst>
              <a:ext uri="{FF2B5EF4-FFF2-40B4-BE49-F238E27FC236}">
                <a16:creationId xmlns:a16="http://schemas.microsoft.com/office/drawing/2014/main" id="{0D5BC28A-252B-4A0F-8E4B-D4FFD4DFF95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C634D7E-1B77-48C4-81DB-7EEBDEFDE761}"/>
              </a:ext>
            </a:extLst>
          </p:cNvPr>
          <p:cNvSpPr>
            <a:spLocks noGrp="1"/>
          </p:cNvSpPr>
          <p:nvPr>
            <p:ph type="sldNum" sz="quarter" idx="12"/>
          </p:nvPr>
        </p:nvSpPr>
        <p:spPr/>
        <p:txBody>
          <a:bodyPr/>
          <a:lstStyle/>
          <a:p>
            <a:fld id="{CB7BA63A-73C7-4EF3-AAFB-0538B1832231}" type="slidenum">
              <a:rPr lang="en-US" smtClean="0"/>
              <a:t>‹#›</a:t>
            </a:fld>
            <a:endParaRPr lang="en-US"/>
          </a:p>
        </p:txBody>
      </p:sp>
    </p:spTree>
    <p:extLst>
      <p:ext uri="{BB962C8B-B14F-4D97-AF65-F5344CB8AC3E}">
        <p14:creationId xmlns:p14="http://schemas.microsoft.com/office/powerpoint/2010/main" val="1269236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59229-6979-4F1E-80D9-3D4E503A53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AB1304A-3DCD-4F52-98C6-76AE4DE6AF3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A81773-7CD9-4A81-B3D5-753FDC02B6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1CF7DF-3F43-4DAC-9F62-E45D81285997}"/>
              </a:ext>
            </a:extLst>
          </p:cNvPr>
          <p:cNvSpPr>
            <a:spLocks noGrp="1"/>
          </p:cNvSpPr>
          <p:nvPr>
            <p:ph type="dt" sz="half" idx="10"/>
          </p:nvPr>
        </p:nvSpPr>
        <p:spPr/>
        <p:txBody>
          <a:bodyPr/>
          <a:lstStyle/>
          <a:p>
            <a:fld id="{FF2EFEE2-B04E-4C1D-8168-26EDBD0827B8}" type="datetimeFigureOut">
              <a:rPr lang="en-US" smtClean="0"/>
              <a:t>6/5/2020</a:t>
            </a:fld>
            <a:endParaRPr lang="en-US"/>
          </a:p>
        </p:txBody>
      </p:sp>
      <p:sp>
        <p:nvSpPr>
          <p:cNvPr id="6" name="Footer Placeholder 5">
            <a:extLst>
              <a:ext uri="{FF2B5EF4-FFF2-40B4-BE49-F238E27FC236}">
                <a16:creationId xmlns:a16="http://schemas.microsoft.com/office/drawing/2014/main" id="{E5F97927-D83F-4608-949E-9B1E6611B0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03D941-B962-4B55-9B29-8213B0F029A8}"/>
              </a:ext>
            </a:extLst>
          </p:cNvPr>
          <p:cNvSpPr>
            <a:spLocks noGrp="1"/>
          </p:cNvSpPr>
          <p:nvPr>
            <p:ph type="sldNum" sz="quarter" idx="12"/>
          </p:nvPr>
        </p:nvSpPr>
        <p:spPr/>
        <p:txBody>
          <a:bodyPr/>
          <a:lstStyle/>
          <a:p>
            <a:fld id="{CB7BA63A-73C7-4EF3-AAFB-0538B1832231}" type="slidenum">
              <a:rPr lang="en-US" smtClean="0"/>
              <a:t>‹#›</a:t>
            </a:fld>
            <a:endParaRPr lang="en-US"/>
          </a:p>
        </p:txBody>
      </p:sp>
    </p:spTree>
    <p:extLst>
      <p:ext uri="{BB962C8B-B14F-4D97-AF65-F5344CB8AC3E}">
        <p14:creationId xmlns:p14="http://schemas.microsoft.com/office/powerpoint/2010/main" val="2891462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F2F06-C98D-4104-92F1-1FA8C3DA40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FB6A88A-675E-47C2-9B5A-E97CB5C2BE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38460B-E4BE-4580-A1BC-B09D38E915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E39256-6F1F-4D45-84FB-BC7FBA447F59}"/>
              </a:ext>
            </a:extLst>
          </p:cNvPr>
          <p:cNvSpPr>
            <a:spLocks noGrp="1"/>
          </p:cNvSpPr>
          <p:nvPr>
            <p:ph type="dt" sz="half" idx="10"/>
          </p:nvPr>
        </p:nvSpPr>
        <p:spPr/>
        <p:txBody>
          <a:bodyPr/>
          <a:lstStyle/>
          <a:p>
            <a:fld id="{FF2EFEE2-B04E-4C1D-8168-26EDBD0827B8}" type="datetimeFigureOut">
              <a:rPr lang="en-US" smtClean="0"/>
              <a:t>6/5/2020</a:t>
            </a:fld>
            <a:endParaRPr lang="en-US"/>
          </a:p>
        </p:txBody>
      </p:sp>
      <p:sp>
        <p:nvSpPr>
          <p:cNvPr id="6" name="Footer Placeholder 5">
            <a:extLst>
              <a:ext uri="{FF2B5EF4-FFF2-40B4-BE49-F238E27FC236}">
                <a16:creationId xmlns:a16="http://schemas.microsoft.com/office/drawing/2014/main" id="{C8434D1D-CC8A-4A5E-A50D-0DE8FD0DB2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DF6CDB-12A0-4B75-9308-2952CEB93867}"/>
              </a:ext>
            </a:extLst>
          </p:cNvPr>
          <p:cNvSpPr>
            <a:spLocks noGrp="1"/>
          </p:cNvSpPr>
          <p:nvPr>
            <p:ph type="sldNum" sz="quarter" idx="12"/>
          </p:nvPr>
        </p:nvSpPr>
        <p:spPr/>
        <p:txBody>
          <a:bodyPr/>
          <a:lstStyle/>
          <a:p>
            <a:fld id="{CB7BA63A-73C7-4EF3-AAFB-0538B1832231}" type="slidenum">
              <a:rPr lang="en-US" smtClean="0"/>
              <a:t>‹#›</a:t>
            </a:fld>
            <a:endParaRPr lang="en-US"/>
          </a:p>
        </p:txBody>
      </p:sp>
    </p:spTree>
    <p:extLst>
      <p:ext uri="{BB962C8B-B14F-4D97-AF65-F5344CB8AC3E}">
        <p14:creationId xmlns:p14="http://schemas.microsoft.com/office/powerpoint/2010/main" val="2425963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492BCB8-A73E-4C17-8E01-A249D6ED7D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285C02F-A689-4CF6-BA9F-11CFF6E82C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2613DF-3CF3-4498-BC77-05DB32F7D3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2EFEE2-B04E-4C1D-8168-26EDBD0827B8}" type="datetimeFigureOut">
              <a:rPr lang="en-US" smtClean="0"/>
              <a:t>6/5/2020</a:t>
            </a:fld>
            <a:endParaRPr lang="en-US"/>
          </a:p>
        </p:txBody>
      </p:sp>
      <p:sp>
        <p:nvSpPr>
          <p:cNvPr id="5" name="Footer Placeholder 4">
            <a:extLst>
              <a:ext uri="{FF2B5EF4-FFF2-40B4-BE49-F238E27FC236}">
                <a16:creationId xmlns:a16="http://schemas.microsoft.com/office/drawing/2014/main" id="{E7B008C0-55C2-4F29-BA01-C2BA98853F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4953105-8A26-419B-A5CE-DDB9B52780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7BA63A-73C7-4EF3-AAFB-0538B1832231}" type="slidenum">
              <a:rPr lang="en-US" smtClean="0"/>
              <a:t>‹#›</a:t>
            </a:fld>
            <a:endParaRPr lang="en-US"/>
          </a:p>
        </p:txBody>
      </p:sp>
    </p:spTree>
    <p:extLst>
      <p:ext uri="{BB962C8B-B14F-4D97-AF65-F5344CB8AC3E}">
        <p14:creationId xmlns:p14="http://schemas.microsoft.com/office/powerpoint/2010/main" val="651545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hyperlink" Target="https://stellarium.or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hyperlink" Target="https://stellarium.org/" TargetMode="External"/><Relationship Id="rId7" Type="http://schemas.openxmlformats.org/officeDocument/2006/relationships/hyperlink" Target="https://www.celestaire.com/download/pub-249-volume-3/" TargetMode="External"/><Relationship Id="rId2" Type="http://schemas.openxmlformats.org/officeDocument/2006/relationships/hyperlink" Target="https://skyvector.com/" TargetMode="External"/><Relationship Id="rId1" Type="http://schemas.openxmlformats.org/officeDocument/2006/relationships/slideLayout" Target="../slideLayouts/slideLayout2.xml"/><Relationship Id="rId6" Type="http://schemas.openxmlformats.org/officeDocument/2006/relationships/hyperlink" Target="https://www.celestaire.com/download/pub-249-volume-2/" TargetMode="External"/><Relationship Id="rId5" Type="http://schemas.openxmlformats.org/officeDocument/2006/relationships/hyperlink" Target="https://www.celestaire.com/download/pub-249-volume-1/" TargetMode="External"/><Relationship Id="rId4" Type="http://schemas.openxmlformats.org/officeDocument/2006/relationships/hyperlink" Target="http://fer3.com/arc/imgx/aira20_all.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79614-831F-4C27-8F9B-62145ED4992F}"/>
              </a:ext>
            </a:extLst>
          </p:cNvPr>
          <p:cNvSpPr>
            <a:spLocks noGrp="1"/>
          </p:cNvSpPr>
          <p:nvPr>
            <p:ph type="ctrTitle"/>
          </p:nvPr>
        </p:nvSpPr>
        <p:spPr>
          <a:xfrm>
            <a:off x="1524000" y="1122362"/>
            <a:ext cx="9144000" cy="2870993"/>
          </a:xfrm>
        </p:spPr>
        <p:txBody>
          <a:bodyPr/>
          <a:lstStyle/>
          <a:p>
            <a:r>
              <a:rPr lang="en-US" dirty="0">
                <a:latin typeface="Algerian" panose="04020705040A02060702" pitchFamily="82" charset="0"/>
              </a:rPr>
              <a:t>Aircraft Celestial</a:t>
            </a:r>
            <a:br>
              <a:rPr lang="en-US" dirty="0">
                <a:latin typeface="Algerian" panose="04020705040A02060702" pitchFamily="82" charset="0"/>
              </a:rPr>
            </a:br>
            <a:r>
              <a:rPr lang="en-US" dirty="0">
                <a:latin typeface="Algerian" panose="04020705040A02060702" pitchFamily="82" charset="0"/>
              </a:rPr>
              <a:t>Navigation Intro</a:t>
            </a:r>
            <a:br>
              <a:rPr lang="en-US" sz="1800" dirty="0">
                <a:latin typeface="Algerian" panose="04020705040A02060702" pitchFamily="82" charset="0"/>
              </a:rPr>
            </a:br>
            <a:r>
              <a:rPr lang="en-US" sz="1800" dirty="0">
                <a:latin typeface="Algerian" panose="04020705040A02060702" pitchFamily="82" charset="0"/>
              </a:rPr>
              <a:t>By Michael Jones</a:t>
            </a:r>
            <a:endParaRPr lang="en-US" dirty="0">
              <a:latin typeface="Algerian" panose="04020705040A02060702" pitchFamily="82" charset="0"/>
            </a:endParaRPr>
          </a:p>
        </p:txBody>
      </p:sp>
      <p:sp>
        <p:nvSpPr>
          <p:cNvPr id="3" name="Subtitle 2">
            <a:extLst>
              <a:ext uri="{FF2B5EF4-FFF2-40B4-BE49-F238E27FC236}">
                <a16:creationId xmlns:a16="http://schemas.microsoft.com/office/drawing/2014/main" id="{3346A429-42EB-4B7E-938F-05C06A5599A8}"/>
              </a:ext>
            </a:extLst>
          </p:cNvPr>
          <p:cNvSpPr>
            <a:spLocks noGrp="1"/>
          </p:cNvSpPr>
          <p:nvPr>
            <p:ph type="subTitle" idx="1"/>
          </p:nvPr>
        </p:nvSpPr>
        <p:spPr>
          <a:xfrm>
            <a:off x="1443318" y="4196417"/>
            <a:ext cx="9224682" cy="1655762"/>
          </a:xfrm>
        </p:spPr>
        <p:txBody>
          <a:bodyPr/>
          <a:lstStyle/>
          <a:p>
            <a:r>
              <a:rPr lang="en-US" b="1" dirty="0"/>
              <a:t>You are heading for home on March 16</a:t>
            </a:r>
            <a:r>
              <a:rPr lang="en-US" b="1" baseline="30000" dirty="0"/>
              <a:t>th</a:t>
            </a:r>
            <a:r>
              <a:rPr lang="en-US" b="1" dirty="0"/>
              <a:t>, 2020. </a:t>
            </a:r>
          </a:p>
          <a:p>
            <a:r>
              <a:rPr lang="en-US" b="1" dirty="0"/>
              <a:t>No VOR and the Battery just died on your handy GPS</a:t>
            </a:r>
          </a:p>
          <a:p>
            <a:r>
              <a:rPr lang="en-US" b="1" dirty="0"/>
              <a:t>But you do have your trusty sextant, watch, Almanac, and Pub 249</a:t>
            </a:r>
            <a:r>
              <a:rPr lang="en-US" dirty="0"/>
              <a:t>.</a:t>
            </a:r>
          </a:p>
          <a:p>
            <a:endParaRPr lang="en-US" dirty="0"/>
          </a:p>
        </p:txBody>
      </p:sp>
    </p:spTree>
    <p:extLst>
      <p:ext uri="{BB962C8B-B14F-4D97-AF65-F5344CB8AC3E}">
        <p14:creationId xmlns:p14="http://schemas.microsoft.com/office/powerpoint/2010/main" val="2477206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6F2752C-914B-455C-8A7C-B273E14D9836}"/>
              </a:ext>
            </a:extLst>
          </p:cNvPr>
          <p:cNvPicPr>
            <a:picLocks noChangeAspect="1"/>
          </p:cNvPicPr>
          <p:nvPr/>
        </p:nvPicPr>
        <p:blipFill>
          <a:blip r:embed="rId4"/>
          <a:stretch>
            <a:fillRect/>
          </a:stretch>
        </p:blipFill>
        <p:spPr>
          <a:xfrm>
            <a:off x="1060763" y="0"/>
            <a:ext cx="10070473" cy="6858000"/>
          </a:xfrm>
          <a:prstGeom prst="rect">
            <a:avLst/>
          </a:prstGeom>
        </p:spPr>
      </p:pic>
      <p:sp>
        <p:nvSpPr>
          <p:cNvPr id="5" name="Rectangle: Rounded Corners 4">
            <a:extLst>
              <a:ext uri="{FF2B5EF4-FFF2-40B4-BE49-F238E27FC236}">
                <a16:creationId xmlns:a16="http://schemas.microsoft.com/office/drawing/2014/main" id="{A80E77D9-6CEB-4750-9A6C-001A0096DD9B}"/>
              </a:ext>
            </a:extLst>
          </p:cNvPr>
          <p:cNvSpPr/>
          <p:nvPr/>
        </p:nvSpPr>
        <p:spPr>
          <a:xfrm>
            <a:off x="5874026" y="4560641"/>
            <a:ext cx="5257210" cy="2138333"/>
          </a:xfrm>
          <a:prstGeom prst="roundRect">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EB4467E8-8B9B-48A8-8468-B6EF707E2271}"/>
              </a:ext>
            </a:extLst>
          </p:cNvPr>
          <p:cNvSpPr/>
          <p:nvPr/>
        </p:nvSpPr>
        <p:spPr>
          <a:xfrm>
            <a:off x="2272412" y="2308845"/>
            <a:ext cx="2416129" cy="1590802"/>
          </a:xfrm>
          <a:prstGeom prst="roundRect">
            <a:avLst/>
          </a:prstGeom>
          <a:solidFill>
            <a:schemeClr val="accent1">
              <a:alpha val="7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Pub 249</a:t>
            </a:r>
          </a:p>
          <a:p>
            <a:pPr algn="ctr"/>
            <a:r>
              <a:rPr lang="en-US" b="1" dirty="0"/>
              <a:t>Vol. 1</a:t>
            </a:r>
          </a:p>
          <a:p>
            <a:pPr algn="ctr"/>
            <a:r>
              <a:rPr lang="en-US" b="1" dirty="0"/>
              <a:t>Selected Stars</a:t>
            </a:r>
          </a:p>
        </p:txBody>
      </p:sp>
      <p:sp>
        <p:nvSpPr>
          <p:cNvPr id="7" name="Rectangle: Rounded Corners 6">
            <a:extLst>
              <a:ext uri="{FF2B5EF4-FFF2-40B4-BE49-F238E27FC236}">
                <a16:creationId xmlns:a16="http://schemas.microsoft.com/office/drawing/2014/main" id="{C7752152-018A-4053-B768-04B83783AB9C}"/>
              </a:ext>
            </a:extLst>
          </p:cNvPr>
          <p:cNvSpPr/>
          <p:nvPr/>
        </p:nvSpPr>
        <p:spPr>
          <a:xfrm>
            <a:off x="5874026" y="302406"/>
            <a:ext cx="652280" cy="450629"/>
          </a:xfrm>
          <a:prstGeom prst="roundRect">
            <a:avLst>
              <a:gd name="adj" fmla="val 22635"/>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Arrow: Right 1">
            <a:extLst>
              <a:ext uri="{FF2B5EF4-FFF2-40B4-BE49-F238E27FC236}">
                <a16:creationId xmlns:a16="http://schemas.microsoft.com/office/drawing/2014/main" id="{E0B3893C-C173-4477-9309-AD1E87262FE8}"/>
              </a:ext>
            </a:extLst>
          </p:cNvPr>
          <p:cNvSpPr/>
          <p:nvPr/>
        </p:nvSpPr>
        <p:spPr>
          <a:xfrm>
            <a:off x="8939956" y="58270"/>
            <a:ext cx="652280" cy="3137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884B2FA4-DCFD-4C02-A275-50DB7F73675B}"/>
              </a:ext>
            </a:extLst>
          </p:cNvPr>
          <p:cNvSpPr/>
          <p:nvPr/>
        </p:nvSpPr>
        <p:spPr>
          <a:xfrm>
            <a:off x="6095998" y="6048754"/>
            <a:ext cx="4840943" cy="576149"/>
          </a:xfrm>
          <a:prstGeom prst="round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8E49ABBD-8CE4-4647-9E9F-7CCDAF9406BE}"/>
              </a:ext>
            </a:extLst>
          </p:cNvPr>
          <p:cNvCxnSpPr/>
          <p:nvPr/>
        </p:nvCxnSpPr>
        <p:spPr>
          <a:xfrm>
            <a:off x="6454588" y="4814047"/>
            <a:ext cx="546847"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6C21168-FF26-457B-A893-EAEC46840B15}"/>
              </a:ext>
            </a:extLst>
          </p:cNvPr>
          <p:cNvCxnSpPr/>
          <p:nvPr/>
        </p:nvCxnSpPr>
        <p:spPr>
          <a:xfrm>
            <a:off x="7718611" y="4814047"/>
            <a:ext cx="546847"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6480681-3A00-45F6-A47E-85F942E7F24A}"/>
              </a:ext>
            </a:extLst>
          </p:cNvPr>
          <p:cNvCxnSpPr/>
          <p:nvPr/>
        </p:nvCxnSpPr>
        <p:spPr>
          <a:xfrm>
            <a:off x="9681882" y="4805082"/>
            <a:ext cx="546847"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6D4F9C4-99C2-428B-8CE1-804FF1ABA92C}"/>
              </a:ext>
            </a:extLst>
          </p:cNvPr>
          <p:cNvCxnSpPr/>
          <p:nvPr/>
        </p:nvCxnSpPr>
        <p:spPr>
          <a:xfrm>
            <a:off x="7718611" y="6400800"/>
            <a:ext cx="546847"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155CBEC-6010-4796-90EB-3F596FB2BEEA}"/>
              </a:ext>
            </a:extLst>
          </p:cNvPr>
          <p:cNvCxnSpPr/>
          <p:nvPr/>
        </p:nvCxnSpPr>
        <p:spPr>
          <a:xfrm>
            <a:off x="9681882" y="6284259"/>
            <a:ext cx="546847"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61FCA0B-8159-4032-9129-86EF32545E76}"/>
              </a:ext>
            </a:extLst>
          </p:cNvPr>
          <p:cNvCxnSpPr/>
          <p:nvPr/>
        </p:nvCxnSpPr>
        <p:spPr>
          <a:xfrm>
            <a:off x="6382871" y="6508349"/>
            <a:ext cx="546847" cy="0"/>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43550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853632-A141-475E-8EB9-7FDD7CA619BE}"/>
              </a:ext>
            </a:extLst>
          </p:cNvPr>
          <p:cNvPicPr>
            <a:picLocks noChangeAspect="1"/>
          </p:cNvPicPr>
          <p:nvPr/>
        </p:nvPicPr>
        <p:blipFill>
          <a:blip r:embed="rId4"/>
          <a:stretch>
            <a:fillRect/>
          </a:stretch>
        </p:blipFill>
        <p:spPr>
          <a:xfrm>
            <a:off x="3364938" y="0"/>
            <a:ext cx="5462124" cy="6858000"/>
          </a:xfrm>
          <a:prstGeom prst="rect">
            <a:avLst/>
          </a:prstGeom>
        </p:spPr>
      </p:pic>
    </p:spTree>
    <p:extLst>
      <p:ext uri="{BB962C8B-B14F-4D97-AF65-F5344CB8AC3E}">
        <p14:creationId xmlns:p14="http://schemas.microsoft.com/office/powerpoint/2010/main" val="2859081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8D1187A-36F8-4ABF-8778-69ED66AFFE66}"/>
              </a:ext>
            </a:extLst>
          </p:cNvPr>
          <p:cNvPicPr>
            <a:picLocks noChangeAspect="1"/>
          </p:cNvPicPr>
          <p:nvPr/>
        </p:nvPicPr>
        <p:blipFill>
          <a:blip r:embed="rId4"/>
          <a:stretch>
            <a:fillRect/>
          </a:stretch>
        </p:blipFill>
        <p:spPr>
          <a:xfrm>
            <a:off x="3364938" y="0"/>
            <a:ext cx="5462124" cy="6858000"/>
          </a:xfrm>
          <a:prstGeom prst="rect">
            <a:avLst/>
          </a:prstGeom>
        </p:spPr>
      </p:pic>
      <p:sp>
        <p:nvSpPr>
          <p:cNvPr id="12" name="Frame 10">
            <a:extLst>
              <a:ext uri="{FF2B5EF4-FFF2-40B4-BE49-F238E27FC236}">
                <a16:creationId xmlns:a16="http://schemas.microsoft.com/office/drawing/2014/main" id="{3A2BCF3C-E6C3-40FC-92C1-07FAE869E1BA}"/>
              </a:ext>
            </a:extLst>
          </p:cNvPr>
          <p:cNvSpPr/>
          <p:nvPr/>
        </p:nvSpPr>
        <p:spPr>
          <a:xfrm>
            <a:off x="4506866" y="222225"/>
            <a:ext cx="4679576" cy="6158752"/>
          </a:xfrm>
          <a:custGeom>
            <a:avLst/>
            <a:gdLst>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584947 w 4679576"/>
              <a:gd name="connsiteY6" fmla="*/ 5573805 h 6158752"/>
              <a:gd name="connsiteX7" fmla="*/ 4094629 w 4679576"/>
              <a:gd name="connsiteY7" fmla="*/ 5573805 h 6158752"/>
              <a:gd name="connsiteX8" fmla="*/ 4094629 w 4679576"/>
              <a:gd name="connsiteY8" fmla="*/ 584947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584947 w 4679576"/>
              <a:gd name="connsiteY6" fmla="*/ 5573805 h 6158752"/>
              <a:gd name="connsiteX7" fmla="*/ 4094629 w 4679576"/>
              <a:gd name="connsiteY7" fmla="*/ 5573805 h 6158752"/>
              <a:gd name="connsiteX8" fmla="*/ 4094629 w 4679576"/>
              <a:gd name="connsiteY8" fmla="*/ 584947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584947 w 4679576"/>
              <a:gd name="connsiteY6" fmla="*/ 5573805 h 6158752"/>
              <a:gd name="connsiteX7" fmla="*/ 3556747 w 4679576"/>
              <a:gd name="connsiteY7" fmla="*/ 2149287 h 6158752"/>
              <a:gd name="connsiteX8" fmla="*/ 4094629 w 4679576"/>
              <a:gd name="connsiteY8" fmla="*/ 584947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584947 w 4679576"/>
              <a:gd name="connsiteY6" fmla="*/ 5573805 h 6158752"/>
              <a:gd name="connsiteX7" fmla="*/ 3556747 w 4679576"/>
              <a:gd name="connsiteY7" fmla="*/ 2149287 h 6158752"/>
              <a:gd name="connsiteX8" fmla="*/ 3538817 w 4679576"/>
              <a:gd name="connsiteY8" fmla="*/ 656665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1526241 w 4679576"/>
              <a:gd name="connsiteY6" fmla="*/ 2229970 h 6158752"/>
              <a:gd name="connsiteX7" fmla="*/ 3556747 w 4679576"/>
              <a:gd name="connsiteY7" fmla="*/ 2149287 h 6158752"/>
              <a:gd name="connsiteX8" fmla="*/ 3538817 w 4679576"/>
              <a:gd name="connsiteY8" fmla="*/ 656665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1526241 w 4679576"/>
              <a:gd name="connsiteY6" fmla="*/ 2229970 h 6158752"/>
              <a:gd name="connsiteX7" fmla="*/ 3502958 w 4679576"/>
              <a:gd name="connsiteY7" fmla="*/ 2221005 h 6158752"/>
              <a:gd name="connsiteX8" fmla="*/ 3538817 w 4679576"/>
              <a:gd name="connsiteY8" fmla="*/ 656665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508311 w 4679576"/>
              <a:gd name="connsiteY5" fmla="*/ 620805 h 6158752"/>
              <a:gd name="connsiteX6" fmla="*/ 1526241 w 4679576"/>
              <a:gd name="connsiteY6" fmla="*/ 2229970 h 6158752"/>
              <a:gd name="connsiteX7" fmla="*/ 3502958 w 4679576"/>
              <a:gd name="connsiteY7" fmla="*/ 2221005 h 6158752"/>
              <a:gd name="connsiteX8" fmla="*/ 3538817 w 4679576"/>
              <a:gd name="connsiteY8" fmla="*/ 656665 h 6158752"/>
              <a:gd name="connsiteX9" fmla="*/ 1508311 w 4679576"/>
              <a:gd name="connsiteY9" fmla="*/ 62080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508311 w 4679576"/>
              <a:gd name="connsiteY5" fmla="*/ 620805 h 6158752"/>
              <a:gd name="connsiteX6" fmla="*/ 1526241 w 4679576"/>
              <a:gd name="connsiteY6" fmla="*/ 2229970 h 6158752"/>
              <a:gd name="connsiteX7" fmla="*/ 3547782 w 4679576"/>
              <a:gd name="connsiteY7" fmla="*/ 3960158 h 6158752"/>
              <a:gd name="connsiteX8" fmla="*/ 3538817 w 4679576"/>
              <a:gd name="connsiteY8" fmla="*/ 656665 h 6158752"/>
              <a:gd name="connsiteX9" fmla="*/ 1508311 w 4679576"/>
              <a:gd name="connsiteY9" fmla="*/ 62080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508311 w 4679576"/>
              <a:gd name="connsiteY5" fmla="*/ 620805 h 6158752"/>
              <a:gd name="connsiteX6" fmla="*/ 1633818 w 4679576"/>
              <a:gd name="connsiteY6" fmla="*/ 3852581 h 6158752"/>
              <a:gd name="connsiteX7" fmla="*/ 3547782 w 4679576"/>
              <a:gd name="connsiteY7" fmla="*/ 3960158 h 6158752"/>
              <a:gd name="connsiteX8" fmla="*/ 3538817 w 4679576"/>
              <a:gd name="connsiteY8" fmla="*/ 656665 h 6158752"/>
              <a:gd name="connsiteX9" fmla="*/ 1508311 w 4679576"/>
              <a:gd name="connsiteY9" fmla="*/ 62080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508311 w 4679576"/>
              <a:gd name="connsiteY5" fmla="*/ 620805 h 6158752"/>
              <a:gd name="connsiteX6" fmla="*/ 1633818 w 4679576"/>
              <a:gd name="connsiteY6" fmla="*/ 3852581 h 6158752"/>
              <a:gd name="connsiteX7" fmla="*/ 3780864 w 4679576"/>
              <a:gd name="connsiteY7" fmla="*/ 3700181 h 6158752"/>
              <a:gd name="connsiteX8" fmla="*/ 3538817 w 4679576"/>
              <a:gd name="connsiteY8" fmla="*/ 656665 h 6158752"/>
              <a:gd name="connsiteX9" fmla="*/ 1508311 w 4679576"/>
              <a:gd name="connsiteY9" fmla="*/ 62080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508311 w 4679576"/>
              <a:gd name="connsiteY5" fmla="*/ 620805 h 6158752"/>
              <a:gd name="connsiteX6" fmla="*/ 1642783 w 4679576"/>
              <a:gd name="connsiteY6" fmla="*/ 3646393 h 6158752"/>
              <a:gd name="connsiteX7" fmla="*/ 3780864 w 4679576"/>
              <a:gd name="connsiteY7" fmla="*/ 3700181 h 6158752"/>
              <a:gd name="connsiteX8" fmla="*/ 3538817 w 4679576"/>
              <a:gd name="connsiteY8" fmla="*/ 656665 h 6158752"/>
              <a:gd name="connsiteX9" fmla="*/ 1508311 w 4679576"/>
              <a:gd name="connsiteY9" fmla="*/ 62080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804146 w 4679576"/>
              <a:gd name="connsiteY5" fmla="*/ 3229535 h 6158752"/>
              <a:gd name="connsiteX6" fmla="*/ 1642783 w 4679576"/>
              <a:gd name="connsiteY6" fmla="*/ 3646393 h 6158752"/>
              <a:gd name="connsiteX7" fmla="*/ 3780864 w 4679576"/>
              <a:gd name="connsiteY7" fmla="*/ 3700181 h 6158752"/>
              <a:gd name="connsiteX8" fmla="*/ 3538817 w 4679576"/>
              <a:gd name="connsiteY8" fmla="*/ 656665 h 6158752"/>
              <a:gd name="connsiteX9" fmla="*/ 1804146 w 4679576"/>
              <a:gd name="connsiteY9" fmla="*/ 322953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804146 w 4679576"/>
              <a:gd name="connsiteY5" fmla="*/ 3229535 h 6158752"/>
              <a:gd name="connsiteX6" fmla="*/ 1857936 w 4679576"/>
              <a:gd name="connsiteY6" fmla="*/ 3646393 h 6158752"/>
              <a:gd name="connsiteX7" fmla="*/ 3780864 w 4679576"/>
              <a:gd name="connsiteY7" fmla="*/ 3700181 h 6158752"/>
              <a:gd name="connsiteX8" fmla="*/ 3538817 w 4679576"/>
              <a:gd name="connsiteY8" fmla="*/ 656665 h 6158752"/>
              <a:gd name="connsiteX9" fmla="*/ 1804146 w 4679576"/>
              <a:gd name="connsiteY9" fmla="*/ 322953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840005 w 4679576"/>
              <a:gd name="connsiteY5" fmla="*/ 3229535 h 6158752"/>
              <a:gd name="connsiteX6" fmla="*/ 1857936 w 4679576"/>
              <a:gd name="connsiteY6" fmla="*/ 3646393 h 6158752"/>
              <a:gd name="connsiteX7" fmla="*/ 3780864 w 4679576"/>
              <a:gd name="connsiteY7" fmla="*/ 3700181 h 6158752"/>
              <a:gd name="connsiteX8" fmla="*/ 3538817 w 4679576"/>
              <a:gd name="connsiteY8" fmla="*/ 656665 h 6158752"/>
              <a:gd name="connsiteX9" fmla="*/ 1840005 w 4679576"/>
              <a:gd name="connsiteY9" fmla="*/ 322953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840005 w 4679576"/>
              <a:gd name="connsiteY5" fmla="*/ 3229535 h 6158752"/>
              <a:gd name="connsiteX6" fmla="*/ 1857936 w 4679576"/>
              <a:gd name="connsiteY6" fmla="*/ 3646393 h 6158752"/>
              <a:gd name="connsiteX7" fmla="*/ 3780864 w 4679576"/>
              <a:gd name="connsiteY7" fmla="*/ 3700181 h 6158752"/>
              <a:gd name="connsiteX8" fmla="*/ 3807758 w 4679576"/>
              <a:gd name="connsiteY8" fmla="*/ 3381935 h 6158752"/>
              <a:gd name="connsiteX9" fmla="*/ 1840005 w 4679576"/>
              <a:gd name="connsiteY9" fmla="*/ 322953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857934 w 4679576"/>
              <a:gd name="connsiteY5" fmla="*/ 3364006 h 6158752"/>
              <a:gd name="connsiteX6" fmla="*/ 1857936 w 4679576"/>
              <a:gd name="connsiteY6" fmla="*/ 3646393 h 6158752"/>
              <a:gd name="connsiteX7" fmla="*/ 3780864 w 4679576"/>
              <a:gd name="connsiteY7" fmla="*/ 3700181 h 6158752"/>
              <a:gd name="connsiteX8" fmla="*/ 3807758 w 4679576"/>
              <a:gd name="connsiteY8" fmla="*/ 3381935 h 6158752"/>
              <a:gd name="connsiteX9" fmla="*/ 1857934 w 4679576"/>
              <a:gd name="connsiteY9" fmla="*/ 3364006 h 6158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9576" h="6158752">
                <a:moveTo>
                  <a:pt x="0" y="0"/>
                </a:moveTo>
                <a:lnTo>
                  <a:pt x="4679576" y="0"/>
                </a:lnTo>
                <a:lnTo>
                  <a:pt x="4679576" y="6158752"/>
                </a:lnTo>
                <a:lnTo>
                  <a:pt x="0" y="6158752"/>
                </a:lnTo>
                <a:lnTo>
                  <a:pt x="0" y="0"/>
                </a:lnTo>
                <a:close/>
                <a:moveTo>
                  <a:pt x="1857934" y="3364006"/>
                </a:moveTo>
                <a:cubicBezTo>
                  <a:pt x="1857935" y="3458135"/>
                  <a:pt x="1857935" y="3552264"/>
                  <a:pt x="1857936" y="3646393"/>
                </a:cubicBezTo>
                <a:lnTo>
                  <a:pt x="3780864" y="3700181"/>
                </a:lnTo>
                <a:cubicBezTo>
                  <a:pt x="3777876" y="2599017"/>
                  <a:pt x="3810746" y="4483099"/>
                  <a:pt x="3807758" y="3381935"/>
                </a:cubicBezTo>
                <a:lnTo>
                  <a:pt x="1857934" y="3364006"/>
                </a:lnTo>
                <a:close/>
              </a:path>
            </a:pathLst>
          </a:custGeom>
          <a:solidFill>
            <a:schemeClr val="tx1">
              <a:lumMod val="50000"/>
              <a:lumOff val="50000"/>
              <a:alpha val="83000"/>
            </a:schemeClr>
          </a:solidFill>
          <a:ln w="38100" cmpd="sng">
            <a:solidFill>
              <a:schemeClr val="accent1">
                <a:alpha val="67000"/>
              </a:schemeClr>
            </a:solidFill>
          </a:ln>
          <a:effectLst>
            <a:softEdge rad="241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 name="Frame 10">
            <a:extLst>
              <a:ext uri="{FF2B5EF4-FFF2-40B4-BE49-F238E27FC236}">
                <a16:creationId xmlns:a16="http://schemas.microsoft.com/office/drawing/2014/main" id="{4A823F28-FBFB-4B90-8F87-873608AD1449}"/>
              </a:ext>
            </a:extLst>
          </p:cNvPr>
          <p:cNvSpPr/>
          <p:nvPr/>
        </p:nvSpPr>
        <p:spPr>
          <a:xfrm>
            <a:off x="4642605" y="224118"/>
            <a:ext cx="4679576" cy="6158752"/>
          </a:xfrm>
          <a:custGeom>
            <a:avLst/>
            <a:gdLst>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584947 w 4679576"/>
              <a:gd name="connsiteY6" fmla="*/ 5573805 h 6158752"/>
              <a:gd name="connsiteX7" fmla="*/ 4094629 w 4679576"/>
              <a:gd name="connsiteY7" fmla="*/ 5573805 h 6158752"/>
              <a:gd name="connsiteX8" fmla="*/ 4094629 w 4679576"/>
              <a:gd name="connsiteY8" fmla="*/ 584947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584947 w 4679576"/>
              <a:gd name="connsiteY6" fmla="*/ 5573805 h 6158752"/>
              <a:gd name="connsiteX7" fmla="*/ 4094629 w 4679576"/>
              <a:gd name="connsiteY7" fmla="*/ 5573805 h 6158752"/>
              <a:gd name="connsiteX8" fmla="*/ 4094629 w 4679576"/>
              <a:gd name="connsiteY8" fmla="*/ 584947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584947 w 4679576"/>
              <a:gd name="connsiteY6" fmla="*/ 5573805 h 6158752"/>
              <a:gd name="connsiteX7" fmla="*/ 3556747 w 4679576"/>
              <a:gd name="connsiteY7" fmla="*/ 2149287 h 6158752"/>
              <a:gd name="connsiteX8" fmla="*/ 4094629 w 4679576"/>
              <a:gd name="connsiteY8" fmla="*/ 584947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584947 w 4679576"/>
              <a:gd name="connsiteY6" fmla="*/ 5573805 h 6158752"/>
              <a:gd name="connsiteX7" fmla="*/ 3556747 w 4679576"/>
              <a:gd name="connsiteY7" fmla="*/ 2149287 h 6158752"/>
              <a:gd name="connsiteX8" fmla="*/ 3538817 w 4679576"/>
              <a:gd name="connsiteY8" fmla="*/ 656665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1526241 w 4679576"/>
              <a:gd name="connsiteY6" fmla="*/ 2229970 h 6158752"/>
              <a:gd name="connsiteX7" fmla="*/ 3556747 w 4679576"/>
              <a:gd name="connsiteY7" fmla="*/ 2149287 h 6158752"/>
              <a:gd name="connsiteX8" fmla="*/ 3538817 w 4679576"/>
              <a:gd name="connsiteY8" fmla="*/ 656665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1526241 w 4679576"/>
              <a:gd name="connsiteY6" fmla="*/ 2229970 h 6158752"/>
              <a:gd name="connsiteX7" fmla="*/ 3502958 w 4679576"/>
              <a:gd name="connsiteY7" fmla="*/ 2221005 h 6158752"/>
              <a:gd name="connsiteX8" fmla="*/ 3538817 w 4679576"/>
              <a:gd name="connsiteY8" fmla="*/ 656665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508311 w 4679576"/>
              <a:gd name="connsiteY5" fmla="*/ 620805 h 6158752"/>
              <a:gd name="connsiteX6" fmla="*/ 1526241 w 4679576"/>
              <a:gd name="connsiteY6" fmla="*/ 2229970 h 6158752"/>
              <a:gd name="connsiteX7" fmla="*/ 3502958 w 4679576"/>
              <a:gd name="connsiteY7" fmla="*/ 2221005 h 6158752"/>
              <a:gd name="connsiteX8" fmla="*/ 3538817 w 4679576"/>
              <a:gd name="connsiteY8" fmla="*/ 656665 h 6158752"/>
              <a:gd name="connsiteX9" fmla="*/ 1508311 w 4679576"/>
              <a:gd name="connsiteY9" fmla="*/ 62080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508311 w 4679576"/>
              <a:gd name="connsiteY5" fmla="*/ 620805 h 6158752"/>
              <a:gd name="connsiteX6" fmla="*/ 1526241 w 4679576"/>
              <a:gd name="connsiteY6" fmla="*/ 2229970 h 6158752"/>
              <a:gd name="connsiteX7" fmla="*/ 3610534 w 4679576"/>
              <a:gd name="connsiteY7" fmla="*/ 4874558 h 6158752"/>
              <a:gd name="connsiteX8" fmla="*/ 3538817 w 4679576"/>
              <a:gd name="connsiteY8" fmla="*/ 656665 h 6158752"/>
              <a:gd name="connsiteX9" fmla="*/ 1508311 w 4679576"/>
              <a:gd name="connsiteY9" fmla="*/ 62080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508311 w 4679576"/>
              <a:gd name="connsiteY5" fmla="*/ 620805 h 6158752"/>
              <a:gd name="connsiteX6" fmla="*/ 1427629 w 4679576"/>
              <a:gd name="connsiteY6" fmla="*/ 4883523 h 6158752"/>
              <a:gd name="connsiteX7" fmla="*/ 3610534 w 4679576"/>
              <a:gd name="connsiteY7" fmla="*/ 4874558 h 6158752"/>
              <a:gd name="connsiteX8" fmla="*/ 3538817 w 4679576"/>
              <a:gd name="connsiteY8" fmla="*/ 656665 h 6158752"/>
              <a:gd name="connsiteX9" fmla="*/ 1508311 w 4679576"/>
              <a:gd name="connsiteY9" fmla="*/ 62080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508311 w 4679576"/>
              <a:gd name="connsiteY5" fmla="*/ 620805 h 6158752"/>
              <a:gd name="connsiteX6" fmla="*/ 1427629 w 4679576"/>
              <a:gd name="connsiteY6" fmla="*/ 5107640 h 6158752"/>
              <a:gd name="connsiteX7" fmla="*/ 3610534 w 4679576"/>
              <a:gd name="connsiteY7" fmla="*/ 4874558 h 6158752"/>
              <a:gd name="connsiteX8" fmla="*/ 3538817 w 4679576"/>
              <a:gd name="connsiteY8" fmla="*/ 656665 h 6158752"/>
              <a:gd name="connsiteX9" fmla="*/ 1508311 w 4679576"/>
              <a:gd name="connsiteY9" fmla="*/ 62080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508311 w 4679576"/>
              <a:gd name="connsiteY5" fmla="*/ 620805 h 6158752"/>
              <a:gd name="connsiteX6" fmla="*/ 1427629 w 4679576"/>
              <a:gd name="connsiteY6" fmla="*/ 5107640 h 6158752"/>
              <a:gd name="connsiteX7" fmla="*/ 3619499 w 4679576"/>
              <a:gd name="connsiteY7" fmla="*/ 5331758 h 6158752"/>
              <a:gd name="connsiteX8" fmla="*/ 3538817 w 4679576"/>
              <a:gd name="connsiteY8" fmla="*/ 656665 h 6158752"/>
              <a:gd name="connsiteX9" fmla="*/ 1508311 w 4679576"/>
              <a:gd name="connsiteY9" fmla="*/ 62080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508311 w 4679576"/>
              <a:gd name="connsiteY5" fmla="*/ 620805 h 6158752"/>
              <a:gd name="connsiteX6" fmla="*/ 1329017 w 4679576"/>
              <a:gd name="connsiteY6" fmla="*/ 5394510 h 6158752"/>
              <a:gd name="connsiteX7" fmla="*/ 3619499 w 4679576"/>
              <a:gd name="connsiteY7" fmla="*/ 5331758 h 6158752"/>
              <a:gd name="connsiteX8" fmla="*/ 3538817 w 4679576"/>
              <a:gd name="connsiteY8" fmla="*/ 656665 h 6158752"/>
              <a:gd name="connsiteX9" fmla="*/ 1508311 w 4679576"/>
              <a:gd name="connsiteY9" fmla="*/ 62080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508311 w 4679576"/>
              <a:gd name="connsiteY5" fmla="*/ 620805 h 6158752"/>
              <a:gd name="connsiteX6" fmla="*/ 1337981 w 4679576"/>
              <a:gd name="connsiteY6" fmla="*/ 5358651 h 6158752"/>
              <a:gd name="connsiteX7" fmla="*/ 3619499 w 4679576"/>
              <a:gd name="connsiteY7" fmla="*/ 5331758 h 6158752"/>
              <a:gd name="connsiteX8" fmla="*/ 3538817 w 4679576"/>
              <a:gd name="connsiteY8" fmla="*/ 656665 h 6158752"/>
              <a:gd name="connsiteX9" fmla="*/ 1508311 w 4679576"/>
              <a:gd name="connsiteY9" fmla="*/ 62080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346947 w 4679576"/>
              <a:gd name="connsiteY5" fmla="*/ 5022475 h 6158752"/>
              <a:gd name="connsiteX6" fmla="*/ 1337981 w 4679576"/>
              <a:gd name="connsiteY6" fmla="*/ 5358651 h 6158752"/>
              <a:gd name="connsiteX7" fmla="*/ 3619499 w 4679576"/>
              <a:gd name="connsiteY7" fmla="*/ 5331758 h 6158752"/>
              <a:gd name="connsiteX8" fmla="*/ 3538817 w 4679576"/>
              <a:gd name="connsiteY8" fmla="*/ 656665 h 6158752"/>
              <a:gd name="connsiteX9" fmla="*/ 1346947 w 4679576"/>
              <a:gd name="connsiteY9" fmla="*/ 502247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346947 w 4679576"/>
              <a:gd name="connsiteY5" fmla="*/ 5022475 h 6158752"/>
              <a:gd name="connsiteX6" fmla="*/ 1337981 w 4679576"/>
              <a:gd name="connsiteY6" fmla="*/ 5358651 h 6158752"/>
              <a:gd name="connsiteX7" fmla="*/ 3619499 w 4679576"/>
              <a:gd name="connsiteY7" fmla="*/ 5331758 h 6158752"/>
              <a:gd name="connsiteX8" fmla="*/ 3601570 w 4679576"/>
              <a:gd name="connsiteY8" fmla="*/ 4995582 h 6158752"/>
              <a:gd name="connsiteX9" fmla="*/ 1346947 w 4679576"/>
              <a:gd name="connsiteY9" fmla="*/ 5022475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346947 w 4679576"/>
              <a:gd name="connsiteY5" fmla="*/ 5022475 h 6158752"/>
              <a:gd name="connsiteX6" fmla="*/ 1337981 w 4679576"/>
              <a:gd name="connsiteY6" fmla="*/ 5358651 h 6158752"/>
              <a:gd name="connsiteX7" fmla="*/ 3619499 w 4679576"/>
              <a:gd name="connsiteY7" fmla="*/ 5331758 h 6158752"/>
              <a:gd name="connsiteX8" fmla="*/ 3601570 w 4679576"/>
              <a:gd name="connsiteY8" fmla="*/ 5031441 h 6158752"/>
              <a:gd name="connsiteX9" fmla="*/ 1346947 w 4679576"/>
              <a:gd name="connsiteY9" fmla="*/ 5022475 h 6158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9576" h="6158752">
                <a:moveTo>
                  <a:pt x="0" y="0"/>
                </a:moveTo>
                <a:lnTo>
                  <a:pt x="4679576" y="0"/>
                </a:lnTo>
                <a:lnTo>
                  <a:pt x="4679576" y="6158752"/>
                </a:lnTo>
                <a:lnTo>
                  <a:pt x="0" y="6158752"/>
                </a:lnTo>
                <a:lnTo>
                  <a:pt x="0" y="0"/>
                </a:lnTo>
                <a:close/>
                <a:moveTo>
                  <a:pt x="1346947" y="5022475"/>
                </a:moveTo>
                <a:lnTo>
                  <a:pt x="1337981" y="5358651"/>
                </a:lnTo>
                <a:lnTo>
                  <a:pt x="3619499" y="5331758"/>
                </a:lnTo>
                <a:lnTo>
                  <a:pt x="3601570" y="5031441"/>
                </a:lnTo>
                <a:lnTo>
                  <a:pt x="1346947" y="5022475"/>
                </a:lnTo>
                <a:close/>
              </a:path>
            </a:pathLst>
          </a:custGeom>
          <a:solidFill>
            <a:schemeClr val="tx1">
              <a:lumMod val="50000"/>
              <a:lumOff val="50000"/>
              <a:alpha val="83000"/>
            </a:schemeClr>
          </a:solidFill>
          <a:ln w="38100" cmpd="sng">
            <a:solidFill>
              <a:schemeClr val="accent1">
                <a:alpha val="67000"/>
              </a:schemeClr>
            </a:solidFill>
          </a:ln>
          <a:effectLst>
            <a:softEdge rad="241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 name="Arrow: Left 2">
            <a:extLst>
              <a:ext uri="{FF2B5EF4-FFF2-40B4-BE49-F238E27FC236}">
                <a16:creationId xmlns:a16="http://schemas.microsoft.com/office/drawing/2014/main" id="{0ACFF937-2886-40FC-8BD7-732E21F8B8BB}"/>
              </a:ext>
            </a:extLst>
          </p:cNvPr>
          <p:cNvSpPr/>
          <p:nvPr/>
        </p:nvSpPr>
        <p:spPr>
          <a:xfrm>
            <a:off x="8990321" y="3840480"/>
            <a:ext cx="1468582" cy="193963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Sextant</a:t>
            </a:r>
          </a:p>
          <a:p>
            <a:pPr algn="ctr"/>
            <a:r>
              <a:rPr lang="en-US" dirty="0"/>
              <a:t>Angles (Sights)</a:t>
            </a:r>
          </a:p>
        </p:txBody>
      </p:sp>
      <p:pic>
        <p:nvPicPr>
          <p:cNvPr id="7" name="Content Placeholder 4" descr="A picture containing sitting, white, black, small&#10;&#10;Description automatically generated">
            <a:extLst>
              <a:ext uri="{FF2B5EF4-FFF2-40B4-BE49-F238E27FC236}">
                <a16:creationId xmlns:a16="http://schemas.microsoft.com/office/drawing/2014/main" id="{4FCB60B8-7262-4408-9638-444BD36993FF}"/>
              </a:ext>
            </a:extLst>
          </p:cNvPr>
          <p:cNvPicPr>
            <a:picLocks noGrp="1" noChangeAspect="1"/>
          </p:cNvPicPr>
          <p:nvPr>
            <p:ph idx="1"/>
          </p:nvPr>
        </p:nvPicPr>
        <p:blipFill rotWithShape="1">
          <a:blip r:embed="rId5">
            <a:alphaModFix/>
            <a:extLst>
              <a:ext uri="{28A0092B-C50C-407E-A947-70E740481C1C}">
                <a14:useLocalDpi xmlns:a14="http://schemas.microsoft.com/office/drawing/2010/main" val="0"/>
              </a:ext>
            </a:extLst>
          </a:blip>
          <a:srcRect t="16499" r="3296" b="17282"/>
          <a:stretch/>
        </p:blipFill>
        <p:spPr>
          <a:xfrm>
            <a:off x="10458903" y="4325924"/>
            <a:ext cx="1403696" cy="968748"/>
          </a:xfrm>
          <a:ln cap="rnd">
            <a:solidFill>
              <a:schemeClr val="accent1"/>
            </a:solidFill>
          </a:ln>
          <a:effectLst>
            <a:softEdge rad="0"/>
          </a:effectLst>
        </p:spPr>
      </p:pic>
    </p:spTree>
    <p:extLst>
      <p:ext uri="{BB962C8B-B14F-4D97-AF65-F5344CB8AC3E}">
        <p14:creationId xmlns:p14="http://schemas.microsoft.com/office/powerpoint/2010/main" val="231559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1000"/>
                                        <p:tgtEl>
                                          <p:spTgt spid="12"/>
                                        </p:tgtEl>
                                      </p:cBhvr>
                                    </p:animEffect>
                                    <p:set>
                                      <p:cBhvr>
                                        <p:cTn id="12" dur="1" fill="hold">
                                          <p:stCondLst>
                                            <p:cond delay="999"/>
                                          </p:stCondLst>
                                        </p:cTn>
                                        <p:tgtEl>
                                          <p:spTgt spid="12"/>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20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ED71B-0A67-4F53-BF93-699E8DC415D6}"/>
              </a:ext>
            </a:extLst>
          </p:cNvPr>
          <p:cNvSpPr>
            <a:spLocks noGrp="1"/>
          </p:cNvSpPr>
          <p:nvPr>
            <p:ph type="title"/>
          </p:nvPr>
        </p:nvSpPr>
        <p:spPr>
          <a:xfrm>
            <a:off x="838200" y="148287"/>
            <a:ext cx="10515600" cy="745218"/>
          </a:xfrm>
        </p:spPr>
        <p:txBody>
          <a:bodyPr/>
          <a:lstStyle/>
          <a:p>
            <a:r>
              <a:rPr lang="en-US" b="1" dirty="0"/>
              <a:t>“Sights” by </a:t>
            </a:r>
            <a:r>
              <a:rPr lang="en-US" b="1" dirty="0" err="1"/>
              <a:t>Stellarium</a:t>
            </a:r>
            <a:r>
              <a:rPr lang="en-US" b="1" dirty="0"/>
              <a:t> Planetarium Program.</a:t>
            </a:r>
          </a:p>
        </p:txBody>
      </p:sp>
      <p:sp>
        <p:nvSpPr>
          <p:cNvPr id="3" name="Content Placeholder 2">
            <a:extLst>
              <a:ext uri="{FF2B5EF4-FFF2-40B4-BE49-F238E27FC236}">
                <a16:creationId xmlns:a16="http://schemas.microsoft.com/office/drawing/2014/main" id="{CB1BEFB6-532D-47E9-B930-29FA9130930F}"/>
              </a:ext>
            </a:extLst>
          </p:cNvPr>
          <p:cNvSpPr>
            <a:spLocks noGrp="1"/>
          </p:cNvSpPr>
          <p:nvPr>
            <p:ph idx="1"/>
          </p:nvPr>
        </p:nvSpPr>
        <p:spPr>
          <a:xfrm>
            <a:off x="838200" y="6290664"/>
            <a:ext cx="9767207" cy="510186"/>
          </a:xfrm>
        </p:spPr>
        <p:txBody>
          <a:bodyPr/>
          <a:lstStyle/>
          <a:p>
            <a:pPr algn="ctr"/>
            <a:r>
              <a:rPr lang="en-US" dirty="0"/>
              <a:t>A free planetarium program. </a:t>
            </a:r>
            <a:r>
              <a:rPr lang="en-US" dirty="0">
                <a:hlinkClick r:id="rId4"/>
              </a:rPr>
              <a:t>https://stellarium.org/</a:t>
            </a:r>
            <a:endParaRPr lang="en-US" dirty="0"/>
          </a:p>
        </p:txBody>
      </p:sp>
      <p:grpSp>
        <p:nvGrpSpPr>
          <p:cNvPr id="7" name="Group 6">
            <a:extLst>
              <a:ext uri="{FF2B5EF4-FFF2-40B4-BE49-F238E27FC236}">
                <a16:creationId xmlns:a16="http://schemas.microsoft.com/office/drawing/2014/main" id="{E8FCB6D2-F167-4735-B878-8356D3DD904E}"/>
              </a:ext>
            </a:extLst>
          </p:cNvPr>
          <p:cNvGrpSpPr/>
          <p:nvPr/>
        </p:nvGrpSpPr>
        <p:grpSpPr>
          <a:xfrm>
            <a:off x="1305541" y="893505"/>
            <a:ext cx="7040185" cy="5283458"/>
            <a:chOff x="2531367" y="893505"/>
            <a:chExt cx="7040185" cy="5283458"/>
          </a:xfrm>
        </p:grpSpPr>
        <p:pic>
          <p:nvPicPr>
            <p:cNvPr id="4" name="Picture 3">
              <a:extLst>
                <a:ext uri="{FF2B5EF4-FFF2-40B4-BE49-F238E27FC236}">
                  <a16:creationId xmlns:a16="http://schemas.microsoft.com/office/drawing/2014/main" id="{335AF08E-D3BE-4D14-BD7F-A562EB94A0AF}"/>
                </a:ext>
              </a:extLst>
            </p:cNvPr>
            <p:cNvPicPr>
              <a:picLocks noChangeAspect="1"/>
            </p:cNvPicPr>
            <p:nvPr/>
          </p:nvPicPr>
          <p:blipFill>
            <a:blip r:embed="rId5"/>
            <a:stretch>
              <a:fillRect/>
            </a:stretch>
          </p:blipFill>
          <p:spPr>
            <a:xfrm>
              <a:off x="2531367" y="893505"/>
              <a:ext cx="7040185" cy="5283458"/>
            </a:xfrm>
            <a:prstGeom prst="rect">
              <a:avLst/>
            </a:prstGeom>
          </p:spPr>
        </p:pic>
        <p:sp>
          <p:nvSpPr>
            <p:cNvPr id="5" name="Oval 4">
              <a:extLst>
                <a:ext uri="{FF2B5EF4-FFF2-40B4-BE49-F238E27FC236}">
                  <a16:creationId xmlns:a16="http://schemas.microsoft.com/office/drawing/2014/main" id="{C087A98B-45A8-479F-8BB7-D28FCEE6E875}"/>
                </a:ext>
              </a:extLst>
            </p:cNvPr>
            <p:cNvSpPr/>
            <p:nvPr/>
          </p:nvSpPr>
          <p:spPr>
            <a:xfrm>
              <a:off x="6559826" y="2232990"/>
              <a:ext cx="1133061" cy="708993"/>
            </a:xfrm>
            <a:prstGeom prst="ellipse">
              <a:avLst/>
            </a:prstGeom>
            <a:noFill/>
            <a:ln w="349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D554B842-36E1-44C7-BCBA-467A345F0DCA}"/>
                </a:ext>
              </a:extLst>
            </p:cNvPr>
            <p:cNvSpPr/>
            <p:nvPr/>
          </p:nvSpPr>
          <p:spPr>
            <a:xfrm>
              <a:off x="2551043" y="2060713"/>
              <a:ext cx="2193438" cy="417444"/>
            </a:xfrm>
            <a:prstGeom prst="ellipse">
              <a:avLst/>
            </a:prstGeom>
            <a:noFill/>
            <a:ln w="349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E0DF9E37-BB98-4225-8519-EE1C2D13A4D3}"/>
              </a:ext>
            </a:extLst>
          </p:cNvPr>
          <p:cNvSpPr txBox="1"/>
          <p:nvPr/>
        </p:nvSpPr>
        <p:spPr>
          <a:xfrm>
            <a:off x="8766313" y="1895061"/>
            <a:ext cx="3041374" cy="2308324"/>
          </a:xfrm>
          <a:prstGeom prst="rect">
            <a:avLst/>
          </a:prstGeom>
          <a:noFill/>
        </p:spPr>
        <p:txBody>
          <a:bodyPr wrap="square" rtlCol="0">
            <a:spAutoFit/>
          </a:bodyPr>
          <a:lstStyle/>
          <a:p>
            <a:r>
              <a:rPr lang="en-US" dirty="0"/>
              <a:t>Aldebaran:</a:t>
            </a:r>
          </a:p>
          <a:p>
            <a:r>
              <a:rPr lang="en-US" dirty="0"/>
              <a:t>Ho 31</a:t>
            </a:r>
            <a:r>
              <a:rPr lang="en-US" dirty="0">
                <a:latin typeface="Arial" panose="020B0604020202020204" pitchFamily="34" charset="0"/>
                <a:cs typeface="Arial" panose="020B0604020202020204" pitchFamily="34" charset="0"/>
              </a:rPr>
              <a:t>°</a:t>
            </a:r>
            <a:r>
              <a:rPr lang="en-US" dirty="0"/>
              <a:t>  27’</a:t>
            </a:r>
          </a:p>
          <a:p>
            <a:endParaRPr lang="en-US" dirty="0"/>
          </a:p>
          <a:p>
            <a:r>
              <a:rPr lang="en-US" dirty="0"/>
              <a:t>Az 263</a:t>
            </a:r>
            <a:r>
              <a:rPr lang="en-US" dirty="0">
                <a:latin typeface="Arial" panose="020B0604020202020204" pitchFamily="34" charset="0"/>
                <a:cs typeface="Arial" panose="020B0604020202020204" pitchFamily="34" charset="0"/>
              </a:rPr>
              <a:t>° (confirms computed Zn 263°</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other star “sights” were done in similar fashion.</a:t>
            </a:r>
            <a:endParaRPr lang="en-US" dirty="0"/>
          </a:p>
        </p:txBody>
      </p:sp>
    </p:spTree>
    <p:extLst>
      <p:ext uri="{BB962C8B-B14F-4D97-AF65-F5344CB8AC3E}">
        <p14:creationId xmlns:p14="http://schemas.microsoft.com/office/powerpoint/2010/main" val="5527691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8157288-1FC3-4504-A00D-BEFFE36F012D}"/>
              </a:ext>
            </a:extLst>
          </p:cNvPr>
          <p:cNvPicPr>
            <a:picLocks noChangeAspect="1"/>
          </p:cNvPicPr>
          <p:nvPr/>
        </p:nvPicPr>
        <p:blipFill>
          <a:blip r:embed="rId4"/>
          <a:stretch>
            <a:fillRect/>
          </a:stretch>
        </p:blipFill>
        <p:spPr>
          <a:xfrm>
            <a:off x="628874" y="0"/>
            <a:ext cx="10934251" cy="6858000"/>
          </a:xfrm>
          <a:prstGeom prst="rect">
            <a:avLst/>
          </a:prstGeom>
        </p:spPr>
      </p:pic>
      <p:cxnSp>
        <p:nvCxnSpPr>
          <p:cNvPr id="12" name="Straight Connector 11">
            <a:extLst>
              <a:ext uri="{FF2B5EF4-FFF2-40B4-BE49-F238E27FC236}">
                <a16:creationId xmlns:a16="http://schemas.microsoft.com/office/drawing/2014/main" id="{30B1A2FD-6E2A-4769-94AD-29A633C415CF}"/>
              </a:ext>
            </a:extLst>
          </p:cNvPr>
          <p:cNvCxnSpPr>
            <a:cxnSpLocks/>
          </p:cNvCxnSpPr>
          <p:nvPr/>
        </p:nvCxnSpPr>
        <p:spPr>
          <a:xfrm flipH="1">
            <a:off x="2430077" y="1707314"/>
            <a:ext cx="8412094" cy="15944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E1D5066-B772-4D5B-A91A-9CC264608664}"/>
              </a:ext>
            </a:extLst>
          </p:cNvPr>
          <p:cNvCxnSpPr>
            <a:cxnSpLocks/>
          </p:cNvCxnSpPr>
          <p:nvPr/>
        </p:nvCxnSpPr>
        <p:spPr>
          <a:xfrm>
            <a:off x="2430077" y="1885156"/>
            <a:ext cx="1255610" cy="3055499"/>
          </a:xfrm>
          <a:prstGeom prst="straightConnector1">
            <a:avLst/>
          </a:prstGeom>
          <a:ln w="254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 name="Flowchart: Or 1">
            <a:extLst>
              <a:ext uri="{FF2B5EF4-FFF2-40B4-BE49-F238E27FC236}">
                <a16:creationId xmlns:a16="http://schemas.microsoft.com/office/drawing/2014/main" id="{F26C7901-46C6-46CB-9D58-55099936E2EC}"/>
              </a:ext>
            </a:extLst>
          </p:cNvPr>
          <p:cNvSpPr/>
          <p:nvPr/>
        </p:nvSpPr>
        <p:spPr>
          <a:xfrm>
            <a:off x="4687260" y="291532"/>
            <a:ext cx="261257" cy="276626"/>
          </a:xfrm>
          <a:prstGeom prst="flowChar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peech Bubble: Rectangle 20">
            <a:extLst>
              <a:ext uri="{FF2B5EF4-FFF2-40B4-BE49-F238E27FC236}">
                <a16:creationId xmlns:a16="http://schemas.microsoft.com/office/drawing/2014/main" id="{15795607-4F3B-4032-B080-8D3B20417ECA}"/>
              </a:ext>
            </a:extLst>
          </p:cNvPr>
          <p:cNvSpPr/>
          <p:nvPr/>
        </p:nvSpPr>
        <p:spPr>
          <a:xfrm>
            <a:off x="6495557" y="769479"/>
            <a:ext cx="1794934" cy="612648"/>
          </a:xfrm>
          <a:prstGeom prst="wedgeRectCallout">
            <a:avLst>
              <a:gd name="adj1" fmla="val -140872"/>
              <a:gd name="adj2" fmla="val -1040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Assumed</a:t>
            </a:r>
          </a:p>
          <a:p>
            <a:pPr algn="ctr"/>
            <a:r>
              <a:rPr lang="en-US" dirty="0"/>
              <a:t>Point (AP)</a:t>
            </a:r>
          </a:p>
        </p:txBody>
      </p:sp>
      <p:sp>
        <p:nvSpPr>
          <p:cNvPr id="3" name="TextBox 2">
            <a:extLst>
              <a:ext uri="{FF2B5EF4-FFF2-40B4-BE49-F238E27FC236}">
                <a16:creationId xmlns:a16="http://schemas.microsoft.com/office/drawing/2014/main" id="{1BB38D56-69EA-4165-AB34-1373FBC6BA29}"/>
              </a:ext>
            </a:extLst>
          </p:cNvPr>
          <p:cNvSpPr txBox="1"/>
          <p:nvPr/>
        </p:nvSpPr>
        <p:spPr>
          <a:xfrm rot="-480000">
            <a:off x="2289425" y="308085"/>
            <a:ext cx="2350387" cy="646331"/>
          </a:xfrm>
          <a:prstGeom prst="rect">
            <a:avLst/>
          </a:prstGeom>
          <a:noFill/>
        </p:spPr>
        <p:txBody>
          <a:bodyPr wrap="none" rtlCol="0">
            <a:spAutoFit/>
          </a:bodyPr>
          <a:lstStyle/>
          <a:p>
            <a:pPr algn="ctr"/>
            <a:r>
              <a:rPr lang="en-US" dirty="0"/>
              <a:t>Aldebaran 263</a:t>
            </a:r>
            <a:r>
              <a:rPr lang="en-US" dirty="0">
                <a:latin typeface="Arial" panose="020B0604020202020204" pitchFamily="34" charset="0"/>
                <a:cs typeface="Arial" panose="020B0604020202020204" pitchFamily="34" charset="0"/>
              </a:rPr>
              <a:t>° 12 nm</a:t>
            </a:r>
          </a:p>
          <a:p>
            <a:pPr algn="ctr"/>
            <a:r>
              <a:rPr lang="en-US" dirty="0">
                <a:latin typeface="Arial" panose="020B0604020202020204" pitchFamily="34" charset="0"/>
                <a:cs typeface="Arial" panose="020B0604020202020204" pitchFamily="34" charset="0"/>
              </a:rPr>
              <a:t>Away From AP</a:t>
            </a:r>
            <a:endParaRPr lang="en-US" dirty="0"/>
          </a:p>
        </p:txBody>
      </p:sp>
      <p:grpSp>
        <p:nvGrpSpPr>
          <p:cNvPr id="24" name="Group 23">
            <a:extLst>
              <a:ext uri="{FF2B5EF4-FFF2-40B4-BE49-F238E27FC236}">
                <a16:creationId xmlns:a16="http://schemas.microsoft.com/office/drawing/2014/main" id="{8EF43FB8-6AEC-4088-873D-C57909E55F97}"/>
              </a:ext>
            </a:extLst>
          </p:cNvPr>
          <p:cNvGrpSpPr/>
          <p:nvPr/>
        </p:nvGrpSpPr>
        <p:grpSpPr>
          <a:xfrm>
            <a:off x="2378232" y="-191207"/>
            <a:ext cx="4378874" cy="5297996"/>
            <a:chOff x="2378232" y="-191207"/>
            <a:chExt cx="4378874" cy="5297996"/>
          </a:xfrm>
        </p:grpSpPr>
        <p:cxnSp>
          <p:nvCxnSpPr>
            <p:cNvPr id="4" name="Straight Connector 3">
              <a:extLst>
                <a:ext uri="{FF2B5EF4-FFF2-40B4-BE49-F238E27FC236}">
                  <a16:creationId xmlns:a16="http://schemas.microsoft.com/office/drawing/2014/main" id="{E7D559A3-2453-4781-9983-44C6F966D387}"/>
                </a:ext>
              </a:extLst>
            </p:cNvPr>
            <p:cNvCxnSpPr>
              <a:cxnSpLocks/>
            </p:cNvCxnSpPr>
            <p:nvPr/>
          </p:nvCxnSpPr>
          <p:spPr>
            <a:xfrm flipH="1">
              <a:off x="2378232" y="218713"/>
              <a:ext cx="3689594" cy="542811"/>
            </a:xfrm>
            <a:prstGeom prst="line">
              <a:avLst/>
            </a:prstGeom>
            <a:ln w="25400">
              <a:solidFill>
                <a:schemeClr val="accent1">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0FBD8B3-3D06-4DCD-A47F-B73B95B7C438}"/>
                </a:ext>
              </a:extLst>
            </p:cNvPr>
            <p:cNvCxnSpPr>
              <a:cxnSpLocks/>
            </p:cNvCxnSpPr>
            <p:nvPr/>
          </p:nvCxnSpPr>
          <p:spPr>
            <a:xfrm flipH="1" flipV="1">
              <a:off x="6033322" y="-191207"/>
              <a:ext cx="723784" cy="5297996"/>
            </a:xfrm>
            <a:prstGeom prst="line">
              <a:avLst/>
            </a:prstGeom>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44" name="Straight Connector 43">
            <a:extLst>
              <a:ext uri="{FF2B5EF4-FFF2-40B4-BE49-F238E27FC236}">
                <a16:creationId xmlns:a16="http://schemas.microsoft.com/office/drawing/2014/main" id="{57935F36-0D1A-4CD4-BEBD-42206F23D4E0}"/>
              </a:ext>
            </a:extLst>
          </p:cNvPr>
          <p:cNvCxnSpPr>
            <a:cxnSpLocks noChangeAspect="1"/>
          </p:cNvCxnSpPr>
          <p:nvPr/>
        </p:nvCxnSpPr>
        <p:spPr>
          <a:xfrm flipV="1">
            <a:off x="3663476" y="4051371"/>
            <a:ext cx="7137992" cy="87297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Flowchart: Or 18">
            <a:extLst>
              <a:ext uri="{FF2B5EF4-FFF2-40B4-BE49-F238E27FC236}">
                <a16:creationId xmlns:a16="http://schemas.microsoft.com/office/drawing/2014/main" id="{E6A74030-E021-47D0-BDEE-0B07242C1575}"/>
              </a:ext>
            </a:extLst>
          </p:cNvPr>
          <p:cNvSpPr/>
          <p:nvPr/>
        </p:nvSpPr>
        <p:spPr>
          <a:xfrm>
            <a:off x="5524820" y="1707314"/>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577BCD7-090E-4DF9-B51B-EA3E168F8AB3}"/>
              </a:ext>
            </a:extLst>
          </p:cNvPr>
          <p:cNvSpPr txBox="1"/>
          <p:nvPr/>
        </p:nvSpPr>
        <p:spPr>
          <a:xfrm>
            <a:off x="5103437" y="2005252"/>
            <a:ext cx="1156086" cy="369332"/>
          </a:xfrm>
          <a:prstGeom prst="rect">
            <a:avLst/>
          </a:prstGeom>
          <a:noFill/>
        </p:spPr>
        <p:txBody>
          <a:bodyPr wrap="none" rtlCol="0">
            <a:spAutoFit/>
          </a:bodyPr>
          <a:lstStyle/>
          <a:p>
            <a:r>
              <a:rPr lang="en-US" b="1" dirty="0"/>
              <a:t>DR 02:52Z</a:t>
            </a:r>
          </a:p>
        </p:txBody>
      </p:sp>
      <p:sp>
        <p:nvSpPr>
          <p:cNvPr id="39" name="TextBox 38">
            <a:extLst>
              <a:ext uri="{FF2B5EF4-FFF2-40B4-BE49-F238E27FC236}">
                <a16:creationId xmlns:a16="http://schemas.microsoft.com/office/drawing/2014/main" id="{F6A8F9CE-4FCB-43CE-AD65-B0701A738DBC}"/>
              </a:ext>
            </a:extLst>
          </p:cNvPr>
          <p:cNvSpPr txBox="1"/>
          <p:nvPr/>
        </p:nvSpPr>
        <p:spPr>
          <a:xfrm>
            <a:off x="6902664" y="1444804"/>
            <a:ext cx="912173" cy="646331"/>
          </a:xfrm>
          <a:prstGeom prst="rect">
            <a:avLst/>
          </a:prstGeom>
          <a:noFill/>
        </p:spPr>
        <p:txBody>
          <a:bodyPr wrap="none" rtlCol="0">
            <a:spAutoFit/>
          </a:bodyPr>
          <a:lstStyle/>
          <a:p>
            <a:r>
              <a:rPr lang="en-US" b="1" dirty="0"/>
              <a:t>TC 270</a:t>
            </a:r>
            <a:r>
              <a:rPr lang="en-US" dirty="0">
                <a:latin typeface="Arial" panose="020B0604020202020204" pitchFamily="34" charset="0"/>
                <a:cs typeface="Arial" panose="020B0604020202020204" pitchFamily="34" charset="0"/>
              </a:rPr>
              <a:t>°</a:t>
            </a:r>
            <a:endParaRPr lang="en-US" b="1" dirty="0"/>
          </a:p>
          <a:p>
            <a:r>
              <a:rPr lang="en-US" b="1" dirty="0"/>
              <a:t>150 </a:t>
            </a:r>
            <a:r>
              <a:rPr lang="en-US" b="1" dirty="0" err="1"/>
              <a:t>Kts</a:t>
            </a:r>
            <a:endParaRPr lang="en-US" b="1" dirty="0"/>
          </a:p>
        </p:txBody>
      </p:sp>
    </p:spTree>
    <p:extLst>
      <p:ext uri="{BB962C8B-B14F-4D97-AF65-F5344CB8AC3E}">
        <p14:creationId xmlns:p14="http://schemas.microsoft.com/office/powerpoint/2010/main" val="157864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8157288-1FC3-4504-A00D-BEFFE36F012D}"/>
              </a:ext>
            </a:extLst>
          </p:cNvPr>
          <p:cNvPicPr>
            <a:picLocks noChangeAspect="1"/>
          </p:cNvPicPr>
          <p:nvPr/>
        </p:nvPicPr>
        <p:blipFill>
          <a:blip r:embed="rId4"/>
          <a:stretch>
            <a:fillRect/>
          </a:stretch>
        </p:blipFill>
        <p:spPr>
          <a:xfrm>
            <a:off x="628874" y="0"/>
            <a:ext cx="10934251" cy="6858000"/>
          </a:xfrm>
          <a:prstGeom prst="rect">
            <a:avLst/>
          </a:prstGeom>
        </p:spPr>
      </p:pic>
      <p:cxnSp>
        <p:nvCxnSpPr>
          <p:cNvPr id="12" name="Straight Connector 11">
            <a:extLst>
              <a:ext uri="{FF2B5EF4-FFF2-40B4-BE49-F238E27FC236}">
                <a16:creationId xmlns:a16="http://schemas.microsoft.com/office/drawing/2014/main" id="{30B1A2FD-6E2A-4769-94AD-29A633C415CF}"/>
              </a:ext>
            </a:extLst>
          </p:cNvPr>
          <p:cNvCxnSpPr>
            <a:cxnSpLocks/>
          </p:cNvCxnSpPr>
          <p:nvPr/>
        </p:nvCxnSpPr>
        <p:spPr>
          <a:xfrm flipH="1">
            <a:off x="2430077" y="1707314"/>
            <a:ext cx="8412094" cy="15944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E1D5066-B772-4D5B-A91A-9CC264608664}"/>
              </a:ext>
            </a:extLst>
          </p:cNvPr>
          <p:cNvCxnSpPr>
            <a:cxnSpLocks/>
          </p:cNvCxnSpPr>
          <p:nvPr/>
        </p:nvCxnSpPr>
        <p:spPr>
          <a:xfrm>
            <a:off x="2430077" y="1885156"/>
            <a:ext cx="1255610" cy="3055499"/>
          </a:xfrm>
          <a:prstGeom prst="straightConnector1">
            <a:avLst/>
          </a:prstGeom>
          <a:ln w="254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 name="Flowchart: Or 1">
            <a:extLst>
              <a:ext uri="{FF2B5EF4-FFF2-40B4-BE49-F238E27FC236}">
                <a16:creationId xmlns:a16="http://schemas.microsoft.com/office/drawing/2014/main" id="{F26C7901-46C6-46CB-9D58-55099936E2EC}"/>
              </a:ext>
            </a:extLst>
          </p:cNvPr>
          <p:cNvSpPr/>
          <p:nvPr/>
        </p:nvSpPr>
        <p:spPr>
          <a:xfrm>
            <a:off x="4687260" y="291532"/>
            <a:ext cx="261257" cy="276626"/>
          </a:xfrm>
          <a:prstGeom prst="flowChar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peech Bubble: Rectangle 20">
            <a:extLst>
              <a:ext uri="{FF2B5EF4-FFF2-40B4-BE49-F238E27FC236}">
                <a16:creationId xmlns:a16="http://schemas.microsoft.com/office/drawing/2014/main" id="{15795607-4F3B-4032-B080-8D3B20417ECA}"/>
              </a:ext>
            </a:extLst>
          </p:cNvPr>
          <p:cNvSpPr/>
          <p:nvPr/>
        </p:nvSpPr>
        <p:spPr>
          <a:xfrm>
            <a:off x="6495557" y="769479"/>
            <a:ext cx="1794934" cy="612648"/>
          </a:xfrm>
          <a:prstGeom prst="wedgeRectCallout">
            <a:avLst>
              <a:gd name="adj1" fmla="val -140872"/>
              <a:gd name="adj2" fmla="val -1040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Assumed</a:t>
            </a:r>
          </a:p>
          <a:p>
            <a:pPr algn="ctr"/>
            <a:r>
              <a:rPr lang="en-US" dirty="0"/>
              <a:t>Point (AP)</a:t>
            </a:r>
          </a:p>
        </p:txBody>
      </p:sp>
      <p:cxnSp>
        <p:nvCxnSpPr>
          <p:cNvPr id="7" name="Straight Connector 6">
            <a:extLst>
              <a:ext uri="{FF2B5EF4-FFF2-40B4-BE49-F238E27FC236}">
                <a16:creationId xmlns:a16="http://schemas.microsoft.com/office/drawing/2014/main" id="{E7E9B0F1-3B23-4E14-AB59-04A4CCFB907F}"/>
              </a:ext>
            </a:extLst>
          </p:cNvPr>
          <p:cNvCxnSpPr>
            <a:cxnSpLocks/>
          </p:cNvCxnSpPr>
          <p:nvPr/>
        </p:nvCxnSpPr>
        <p:spPr>
          <a:xfrm flipH="1" flipV="1">
            <a:off x="4845222" y="424675"/>
            <a:ext cx="2630278" cy="347468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231925D-BBE4-46CB-8546-CF54A3B56680}"/>
              </a:ext>
            </a:extLst>
          </p:cNvPr>
          <p:cNvCxnSpPr>
            <a:cxnSpLocks/>
          </p:cNvCxnSpPr>
          <p:nvPr/>
        </p:nvCxnSpPr>
        <p:spPr>
          <a:xfrm flipH="1">
            <a:off x="3763091" y="429845"/>
            <a:ext cx="1064256" cy="297115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E7D559A3-2453-4781-9983-44C6F966D387}"/>
              </a:ext>
            </a:extLst>
          </p:cNvPr>
          <p:cNvCxnSpPr>
            <a:cxnSpLocks/>
          </p:cNvCxnSpPr>
          <p:nvPr/>
        </p:nvCxnSpPr>
        <p:spPr>
          <a:xfrm flipH="1">
            <a:off x="2378232" y="218713"/>
            <a:ext cx="3689594" cy="542811"/>
          </a:xfrm>
          <a:prstGeom prst="line">
            <a:avLst/>
          </a:prstGeom>
          <a:ln w="25400">
            <a:solidFill>
              <a:schemeClr val="accent1">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1BB38D56-69EA-4165-AB34-1373FBC6BA29}"/>
              </a:ext>
            </a:extLst>
          </p:cNvPr>
          <p:cNvSpPr txBox="1"/>
          <p:nvPr/>
        </p:nvSpPr>
        <p:spPr>
          <a:xfrm rot="-480000">
            <a:off x="2353545" y="308085"/>
            <a:ext cx="2222147" cy="646331"/>
          </a:xfrm>
          <a:prstGeom prst="rect">
            <a:avLst/>
          </a:prstGeom>
          <a:noFill/>
        </p:spPr>
        <p:txBody>
          <a:bodyPr wrap="none" rtlCol="0">
            <a:spAutoFit/>
          </a:bodyPr>
          <a:lstStyle/>
          <a:p>
            <a:pPr algn="ctr"/>
            <a:r>
              <a:rPr lang="en-US" dirty="0"/>
              <a:t>Aldebaran 263</a:t>
            </a:r>
            <a:r>
              <a:rPr lang="en-US" dirty="0">
                <a:latin typeface="Arial" panose="020B0604020202020204" pitchFamily="34" charset="0"/>
                <a:cs typeface="Arial" panose="020B0604020202020204" pitchFamily="34" charset="0"/>
              </a:rPr>
              <a:t>° 9 nm</a:t>
            </a:r>
          </a:p>
          <a:p>
            <a:pPr algn="ctr"/>
            <a:r>
              <a:rPr lang="en-US" dirty="0">
                <a:latin typeface="Arial" panose="020B0604020202020204" pitchFamily="34" charset="0"/>
                <a:cs typeface="Arial" panose="020B0604020202020204" pitchFamily="34" charset="0"/>
              </a:rPr>
              <a:t>Away From AP</a:t>
            </a:r>
            <a:endParaRPr lang="en-US" dirty="0"/>
          </a:p>
        </p:txBody>
      </p:sp>
      <p:cxnSp>
        <p:nvCxnSpPr>
          <p:cNvPr id="23" name="Straight Connector 22">
            <a:extLst>
              <a:ext uri="{FF2B5EF4-FFF2-40B4-BE49-F238E27FC236}">
                <a16:creationId xmlns:a16="http://schemas.microsoft.com/office/drawing/2014/main" id="{30FBD8B3-3D06-4DCD-A47F-B73B95B7C438}"/>
              </a:ext>
            </a:extLst>
          </p:cNvPr>
          <p:cNvCxnSpPr>
            <a:cxnSpLocks/>
          </p:cNvCxnSpPr>
          <p:nvPr/>
        </p:nvCxnSpPr>
        <p:spPr>
          <a:xfrm flipH="1" flipV="1">
            <a:off x="6033322" y="-191207"/>
            <a:ext cx="723784" cy="5297996"/>
          </a:xfrm>
          <a:prstGeom prst="line">
            <a:avLst/>
          </a:prstGeom>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57935F36-0D1A-4CD4-BEBD-42206F23D4E0}"/>
              </a:ext>
            </a:extLst>
          </p:cNvPr>
          <p:cNvCxnSpPr>
            <a:cxnSpLocks noChangeAspect="1"/>
          </p:cNvCxnSpPr>
          <p:nvPr/>
        </p:nvCxnSpPr>
        <p:spPr>
          <a:xfrm flipV="1">
            <a:off x="3663476" y="4051371"/>
            <a:ext cx="7137992" cy="87297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BB3708D0-EAF6-471B-B6A7-0660EE918C63}"/>
              </a:ext>
            </a:extLst>
          </p:cNvPr>
          <p:cNvCxnSpPr>
            <a:cxnSpLocks noChangeAspect="1"/>
          </p:cNvCxnSpPr>
          <p:nvPr/>
        </p:nvCxnSpPr>
        <p:spPr>
          <a:xfrm flipH="1" flipV="1">
            <a:off x="2542635" y="2975167"/>
            <a:ext cx="5282325" cy="19440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72ED8EC-5C73-4F7B-ACF0-C7561282E092}"/>
              </a:ext>
            </a:extLst>
          </p:cNvPr>
          <p:cNvCxnSpPr>
            <a:cxnSpLocks/>
          </p:cNvCxnSpPr>
          <p:nvPr/>
        </p:nvCxnSpPr>
        <p:spPr>
          <a:xfrm rot="5400000" flipH="1" flipV="1">
            <a:off x="6163609" y="2129515"/>
            <a:ext cx="2630278" cy="347468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Flowchart: Or 18">
            <a:extLst>
              <a:ext uri="{FF2B5EF4-FFF2-40B4-BE49-F238E27FC236}">
                <a16:creationId xmlns:a16="http://schemas.microsoft.com/office/drawing/2014/main" id="{E6A74030-E021-47D0-BDEE-0B07242C1575}"/>
              </a:ext>
            </a:extLst>
          </p:cNvPr>
          <p:cNvSpPr/>
          <p:nvPr/>
        </p:nvSpPr>
        <p:spPr>
          <a:xfrm>
            <a:off x="5524820" y="1707314"/>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577BCD7-090E-4DF9-B51B-EA3E168F8AB3}"/>
              </a:ext>
            </a:extLst>
          </p:cNvPr>
          <p:cNvSpPr txBox="1"/>
          <p:nvPr/>
        </p:nvSpPr>
        <p:spPr>
          <a:xfrm>
            <a:off x="5103437" y="2005252"/>
            <a:ext cx="1156086" cy="369332"/>
          </a:xfrm>
          <a:prstGeom prst="rect">
            <a:avLst/>
          </a:prstGeom>
          <a:noFill/>
        </p:spPr>
        <p:txBody>
          <a:bodyPr wrap="none" rtlCol="0">
            <a:spAutoFit/>
          </a:bodyPr>
          <a:lstStyle/>
          <a:p>
            <a:r>
              <a:rPr lang="en-US" b="1" dirty="0"/>
              <a:t>DR 02:52Z</a:t>
            </a:r>
          </a:p>
        </p:txBody>
      </p:sp>
      <p:sp>
        <p:nvSpPr>
          <p:cNvPr id="22" name="Speech Bubble: Rectangle with Corners Rounded 21">
            <a:extLst>
              <a:ext uri="{FF2B5EF4-FFF2-40B4-BE49-F238E27FC236}">
                <a16:creationId xmlns:a16="http://schemas.microsoft.com/office/drawing/2014/main" id="{499B9088-F2E3-4362-A069-BB9F6963AF54}"/>
              </a:ext>
            </a:extLst>
          </p:cNvPr>
          <p:cNvSpPr/>
          <p:nvPr/>
        </p:nvSpPr>
        <p:spPr>
          <a:xfrm>
            <a:off x="4902413" y="5809020"/>
            <a:ext cx="2134459" cy="624305"/>
          </a:xfrm>
          <a:prstGeom prst="wedgeRoundRectCallout">
            <a:avLst>
              <a:gd name="adj1" fmla="val 31987"/>
              <a:gd name="adj2" fmla="val -252869"/>
              <a:gd name="adj3" fmla="val 16667"/>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Actual Location</a:t>
            </a:r>
          </a:p>
          <a:p>
            <a:pPr algn="ctr"/>
            <a:r>
              <a:rPr lang="en-US" dirty="0">
                <a:solidFill>
                  <a:schemeClr val="tx1"/>
                </a:solidFill>
                <a:latin typeface="Arial" panose="020B0604020202020204" pitchFamily="34" charset="0"/>
                <a:cs typeface="Arial" panose="020B0604020202020204" pitchFamily="34" charset="0"/>
              </a:rPr>
              <a:t>43°20’N </a:t>
            </a:r>
            <a:r>
              <a:rPr lang="en-US" dirty="0">
                <a:solidFill>
                  <a:schemeClr val="tx1"/>
                </a:solidFill>
              </a:rPr>
              <a:t>86</a:t>
            </a:r>
            <a:r>
              <a:rPr lang="en-US" dirty="0">
                <a:solidFill>
                  <a:schemeClr val="tx1"/>
                </a:solidFill>
                <a:latin typeface="Arial" panose="020B0604020202020204" pitchFamily="34" charset="0"/>
                <a:cs typeface="Arial" panose="020B0604020202020204" pitchFamily="34" charset="0"/>
              </a:rPr>
              <a:t>°44’W</a:t>
            </a:r>
            <a:endParaRPr lang="en-US" dirty="0">
              <a:solidFill>
                <a:schemeClr val="tx1"/>
              </a:solidFill>
            </a:endParaRPr>
          </a:p>
        </p:txBody>
      </p:sp>
      <p:sp>
        <p:nvSpPr>
          <p:cNvPr id="24" name="TextBox 23">
            <a:extLst>
              <a:ext uri="{FF2B5EF4-FFF2-40B4-BE49-F238E27FC236}">
                <a16:creationId xmlns:a16="http://schemas.microsoft.com/office/drawing/2014/main" id="{FAB8627C-2EA3-41AF-9096-E6A65E6A8B9C}"/>
              </a:ext>
            </a:extLst>
          </p:cNvPr>
          <p:cNvSpPr txBox="1"/>
          <p:nvPr/>
        </p:nvSpPr>
        <p:spPr>
          <a:xfrm>
            <a:off x="6902664" y="1444804"/>
            <a:ext cx="912173" cy="646331"/>
          </a:xfrm>
          <a:prstGeom prst="rect">
            <a:avLst/>
          </a:prstGeom>
          <a:noFill/>
        </p:spPr>
        <p:txBody>
          <a:bodyPr wrap="none" rtlCol="0">
            <a:spAutoFit/>
          </a:bodyPr>
          <a:lstStyle/>
          <a:p>
            <a:r>
              <a:rPr lang="en-US" b="1" dirty="0"/>
              <a:t>TC 270</a:t>
            </a:r>
            <a:r>
              <a:rPr lang="en-US" dirty="0">
                <a:latin typeface="Arial" panose="020B0604020202020204" pitchFamily="34" charset="0"/>
                <a:cs typeface="Arial" panose="020B0604020202020204" pitchFamily="34" charset="0"/>
              </a:rPr>
              <a:t>°</a:t>
            </a:r>
            <a:endParaRPr lang="en-US" b="1" dirty="0"/>
          </a:p>
          <a:p>
            <a:r>
              <a:rPr lang="en-US" b="1" dirty="0"/>
              <a:t>150 </a:t>
            </a:r>
            <a:r>
              <a:rPr lang="en-US" b="1" dirty="0" err="1"/>
              <a:t>Kts</a:t>
            </a:r>
            <a:endParaRPr lang="en-US" b="1" dirty="0"/>
          </a:p>
        </p:txBody>
      </p:sp>
    </p:spTree>
    <p:extLst>
      <p:ext uri="{BB962C8B-B14F-4D97-AF65-F5344CB8AC3E}">
        <p14:creationId xmlns:p14="http://schemas.microsoft.com/office/powerpoint/2010/main" val="3098332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8157288-1FC3-4504-A00D-BEFFE36F012D}"/>
              </a:ext>
            </a:extLst>
          </p:cNvPr>
          <p:cNvPicPr>
            <a:picLocks noChangeAspect="1"/>
          </p:cNvPicPr>
          <p:nvPr/>
        </p:nvPicPr>
        <p:blipFill>
          <a:blip r:embed="rId4"/>
          <a:stretch>
            <a:fillRect/>
          </a:stretch>
        </p:blipFill>
        <p:spPr>
          <a:xfrm>
            <a:off x="628874" y="0"/>
            <a:ext cx="10934251" cy="6858000"/>
          </a:xfrm>
          <a:prstGeom prst="rect">
            <a:avLst/>
          </a:prstGeom>
        </p:spPr>
      </p:pic>
      <p:cxnSp>
        <p:nvCxnSpPr>
          <p:cNvPr id="12" name="Straight Connector 11">
            <a:extLst>
              <a:ext uri="{FF2B5EF4-FFF2-40B4-BE49-F238E27FC236}">
                <a16:creationId xmlns:a16="http://schemas.microsoft.com/office/drawing/2014/main" id="{30B1A2FD-6E2A-4769-94AD-29A633C415CF}"/>
              </a:ext>
            </a:extLst>
          </p:cNvPr>
          <p:cNvCxnSpPr>
            <a:cxnSpLocks/>
          </p:cNvCxnSpPr>
          <p:nvPr/>
        </p:nvCxnSpPr>
        <p:spPr>
          <a:xfrm flipH="1">
            <a:off x="2430077" y="1707314"/>
            <a:ext cx="8412094" cy="15944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E1D5066-B772-4D5B-A91A-9CC264608664}"/>
              </a:ext>
            </a:extLst>
          </p:cNvPr>
          <p:cNvCxnSpPr>
            <a:cxnSpLocks/>
          </p:cNvCxnSpPr>
          <p:nvPr/>
        </p:nvCxnSpPr>
        <p:spPr>
          <a:xfrm>
            <a:off x="2430077" y="1885156"/>
            <a:ext cx="1255610" cy="3055499"/>
          </a:xfrm>
          <a:prstGeom prst="straightConnector1">
            <a:avLst/>
          </a:prstGeom>
          <a:ln w="254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 name="Flowchart: Or 1">
            <a:extLst>
              <a:ext uri="{FF2B5EF4-FFF2-40B4-BE49-F238E27FC236}">
                <a16:creationId xmlns:a16="http://schemas.microsoft.com/office/drawing/2014/main" id="{F26C7901-46C6-46CB-9D58-55099936E2EC}"/>
              </a:ext>
            </a:extLst>
          </p:cNvPr>
          <p:cNvSpPr/>
          <p:nvPr/>
        </p:nvSpPr>
        <p:spPr>
          <a:xfrm>
            <a:off x="4687260" y="291532"/>
            <a:ext cx="261257" cy="276626"/>
          </a:xfrm>
          <a:prstGeom prst="flowChar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peech Bubble: Rectangle 20">
            <a:extLst>
              <a:ext uri="{FF2B5EF4-FFF2-40B4-BE49-F238E27FC236}">
                <a16:creationId xmlns:a16="http://schemas.microsoft.com/office/drawing/2014/main" id="{15795607-4F3B-4032-B080-8D3B20417ECA}"/>
              </a:ext>
            </a:extLst>
          </p:cNvPr>
          <p:cNvSpPr/>
          <p:nvPr/>
        </p:nvSpPr>
        <p:spPr>
          <a:xfrm>
            <a:off x="6495557" y="769479"/>
            <a:ext cx="1794934" cy="612648"/>
          </a:xfrm>
          <a:prstGeom prst="wedgeRectCallout">
            <a:avLst>
              <a:gd name="adj1" fmla="val -140872"/>
              <a:gd name="adj2" fmla="val -1040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Assumed</a:t>
            </a:r>
          </a:p>
          <a:p>
            <a:pPr algn="ctr"/>
            <a:r>
              <a:rPr lang="en-US" dirty="0"/>
              <a:t>Point (AP)</a:t>
            </a:r>
          </a:p>
        </p:txBody>
      </p:sp>
      <p:cxnSp>
        <p:nvCxnSpPr>
          <p:cNvPr id="44" name="Straight Connector 43">
            <a:extLst>
              <a:ext uri="{FF2B5EF4-FFF2-40B4-BE49-F238E27FC236}">
                <a16:creationId xmlns:a16="http://schemas.microsoft.com/office/drawing/2014/main" id="{57935F36-0D1A-4CD4-BEBD-42206F23D4E0}"/>
              </a:ext>
            </a:extLst>
          </p:cNvPr>
          <p:cNvCxnSpPr>
            <a:cxnSpLocks noChangeAspect="1"/>
          </p:cNvCxnSpPr>
          <p:nvPr/>
        </p:nvCxnSpPr>
        <p:spPr>
          <a:xfrm flipV="1">
            <a:off x="3663476" y="4051371"/>
            <a:ext cx="7137992" cy="87297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Flowchart: Or 18">
            <a:extLst>
              <a:ext uri="{FF2B5EF4-FFF2-40B4-BE49-F238E27FC236}">
                <a16:creationId xmlns:a16="http://schemas.microsoft.com/office/drawing/2014/main" id="{E6A74030-E021-47D0-BDEE-0B07242C1575}"/>
              </a:ext>
            </a:extLst>
          </p:cNvPr>
          <p:cNvSpPr/>
          <p:nvPr/>
        </p:nvSpPr>
        <p:spPr>
          <a:xfrm>
            <a:off x="4507482" y="1732905"/>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577BCD7-090E-4DF9-B51B-EA3E168F8AB3}"/>
              </a:ext>
            </a:extLst>
          </p:cNvPr>
          <p:cNvSpPr txBox="1"/>
          <p:nvPr/>
        </p:nvSpPr>
        <p:spPr>
          <a:xfrm>
            <a:off x="4023767" y="1318663"/>
            <a:ext cx="1156086" cy="369332"/>
          </a:xfrm>
          <a:prstGeom prst="rect">
            <a:avLst/>
          </a:prstGeom>
          <a:noFill/>
        </p:spPr>
        <p:txBody>
          <a:bodyPr wrap="none" rtlCol="0">
            <a:spAutoFit/>
          </a:bodyPr>
          <a:lstStyle/>
          <a:p>
            <a:r>
              <a:rPr lang="en-US" b="1" dirty="0"/>
              <a:t>DR 02:56Z</a:t>
            </a:r>
          </a:p>
        </p:txBody>
      </p:sp>
      <p:grpSp>
        <p:nvGrpSpPr>
          <p:cNvPr id="6" name="Group 5">
            <a:extLst>
              <a:ext uri="{FF2B5EF4-FFF2-40B4-BE49-F238E27FC236}">
                <a16:creationId xmlns:a16="http://schemas.microsoft.com/office/drawing/2014/main" id="{BB1C7B69-C51A-4F6B-BFC6-7206011BC690}"/>
              </a:ext>
            </a:extLst>
          </p:cNvPr>
          <p:cNvGrpSpPr/>
          <p:nvPr/>
        </p:nvGrpSpPr>
        <p:grpSpPr>
          <a:xfrm>
            <a:off x="5019139" y="45014"/>
            <a:ext cx="3873214" cy="3873214"/>
            <a:chOff x="5019139" y="45014"/>
            <a:chExt cx="3873214" cy="3873214"/>
          </a:xfrm>
        </p:grpSpPr>
        <p:cxnSp>
          <p:nvCxnSpPr>
            <p:cNvPr id="11" name="Straight Connector 10">
              <a:extLst>
                <a:ext uri="{FF2B5EF4-FFF2-40B4-BE49-F238E27FC236}">
                  <a16:creationId xmlns:a16="http://schemas.microsoft.com/office/drawing/2014/main" id="{D73B3F5C-B39F-4B43-9778-9C4658825D42}"/>
                </a:ext>
              </a:extLst>
            </p:cNvPr>
            <p:cNvCxnSpPr>
              <a:cxnSpLocks/>
            </p:cNvCxnSpPr>
            <p:nvPr/>
          </p:nvCxnSpPr>
          <p:spPr>
            <a:xfrm rot="8700000">
              <a:off x="5933658" y="45014"/>
              <a:ext cx="143088" cy="3873214"/>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DA50CF2-1E67-4AD9-9B74-50B96BA5EA74}"/>
                </a:ext>
              </a:extLst>
            </p:cNvPr>
            <p:cNvCxnSpPr>
              <a:cxnSpLocks/>
            </p:cNvCxnSpPr>
            <p:nvPr/>
          </p:nvCxnSpPr>
          <p:spPr>
            <a:xfrm rot="3300000">
              <a:off x="6884202" y="1783284"/>
              <a:ext cx="143088" cy="387321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B139692D-69BE-49BF-9321-3AE12230064C}"/>
              </a:ext>
            </a:extLst>
          </p:cNvPr>
          <p:cNvSpPr txBox="1"/>
          <p:nvPr/>
        </p:nvSpPr>
        <p:spPr>
          <a:xfrm rot="3300000">
            <a:off x="5151882" y="1875417"/>
            <a:ext cx="2059346" cy="646331"/>
          </a:xfrm>
          <a:prstGeom prst="rect">
            <a:avLst/>
          </a:prstGeom>
          <a:noFill/>
        </p:spPr>
        <p:txBody>
          <a:bodyPr wrap="none" rtlCol="0">
            <a:spAutoFit/>
          </a:bodyPr>
          <a:lstStyle/>
          <a:p>
            <a:pPr algn="ctr"/>
            <a:r>
              <a:rPr lang="en-US" dirty="0"/>
              <a:t>Regulus 145</a:t>
            </a:r>
            <a:r>
              <a:rPr lang="en-US" dirty="0">
                <a:latin typeface="Arial" panose="020B0604020202020204" pitchFamily="34" charset="0"/>
                <a:cs typeface="Arial" panose="020B0604020202020204" pitchFamily="34" charset="0"/>
              </a:rPr>
              <a:t>°</a:t>
            </a:r>
            <a:r>
              <a:rPr lang="en-US" dirty="0"/>
              <a:t> 37 nm</a:t>
            </a:r>
          </a:p>
          <a:p>
            <a:pPr algn="ctr"/>
            <a:r>
              <a:rPr lang="en-US" dirty="0"/>
              <a:t>Toward Star</a:t>
            </a:r>
          </a:p>
        </p:txBody>
      </p:sp>
      <p:sp>
        <p:nvSpPr>
          <p:cNvPr id="25" name="TextBox 24">
            <a:extLst>
              <a:ext uri="{FF2B5EF4-FFF2-40B4-BE49-F238E27FC236}">
                <a16:creationId xmlns:a16="http://schemas.microsoft.com/office/drawing/2014/main" id="{72A48392-EABB-4CD3-AB99-9D4380D52A58}"/>
              </a:ext>
            </a:extLst>
          </p:cNvPr>
          <p:cNvSpPr txBox="1"/>
          <p:nvPr/>
        </p:nvSpPr>
        <p:spPr>
          <a:xfrm>
            <a:off x="6902664" y="1444804"/>
            <a:ext cx="912173" cy="646331"/>
          </a:xfrm>
          <a:prstGeom prst="rect">
            <a:avLst/>
          </a:prstGeom>
          <a:noFill/>
        </p:spPr>
        <p:txBody>
          <a:bodyPr wrap="none" rtlCol="0">
            <a:spAutoFit/>
          </a:bodyPr>
          <a:lstStyle/>
          <a:p>
            <a:r>
              <a:rPr lang="en-US" b="1" dirty="0"/>
              <a:t>TC 270</a:t>
            </a:r>
            <a:r>
              <a:rPr lang="en-US" dirty="0">
                <a:latin typeface="Arial" panose="020B0604020202020204" pitchFamily="34" charset="0"/>
                <a:cs typeface="Arial" panose="020B0604020202020204" pitchFamily="34" charset="0"/>
              </a:rPr>
              <a:t>°</a:t>
            </a:r>
            <a:endParaRPr lang="en-US" b="1" dirty="0"/>
          </a:p>
          <a:p>
            <a:r>
              <a:rPr lang="en-US" b="1" dirty="0"/>
              <a:t>150 </a:t>
            </a:r>
            <a:r>
              <a:rPr lang="en-US" b="1" dirty="0" err="1"/>
              <a:t>Kts</a:t>
            </a:r>
            <a:endParaRPr lang="en-US" b="1" dirty="0"/>
          </a:p>
        </p:txBody>
      </p:sp>
    </p:spTree>
    <p:extLst>
      <p:ext uri="{BB962C8B-B14F-4D97-AF65-F5344CB8AC3E}">
        <p14:creationId xmlns:p14="http://schemas.microsoft.com/office/powerpoint/2010/main" val="22209522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8157288-1FC3-4504-A00D-BEFFE36F012D}"/>
              </a:ext>
            </a:extLst>
          </p:cNvPr>
          <p:cNvPicPr>
            <a:picLocks noChangeAspect="1"/>
          </p:cNvPicPr>
          <p:nvPr/>
        </p:nvPicPr>
        <p:blipFill>
          <a:blip r:embed="rId4"/>
          <a:stretch>
            <a:fillRect/>
          </a:stretch>
        </p:blipFill>
        <p:spPr>
          <a:xfrm>
            <a:off x="628874" y="0"/>
            <a:ext cx="10934251" cy="6858000"/>
          </a:xfrm>
          <a:prstGeom prst="rect">
            <a:avLst/>
          </a:prstGeom>
        </p:spPr>
      </p:pic>
      <p:cxnSp>
        <p:nvCxnSpPr>
          <p:cNvPr id="12" name="Straight Connector 11">
            <a:extLst>
              <a:ext uri="{FF2B5EF4-FFF2-40B4-BE49-F238E27FC236}">
                <a16:creationId xmlns:a16="http://schemas.microsoft.com/office/drawing/2014/main" id="{30B1A2FD-6E2A-4769-94AD-29A633C415CF}"/>
              </a:ext>
            </a:extLst>
          </p:cNvPr>
          <p:cNvCxnSpPr>
            <a:cxnSpLocks/>
          </p:cNvCxnSpPr>
          <p:nvPr/>
        </p:nvCxnSpPr>
        <p:spPr>
          <a:xfrm flipH="1">
            <a:off x="2430077" y="1707314"/>
            <a:ext cx="8412094" cy="15944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E1D5066-B772-4D5B-A91A-9CC264608664}"/>
              </a:ext>
            </a:extLst>
          </p:cNvPr>
          <p:cNvCxnSpPr>
            <a:cxnSpLocks/>
          </p:cNvCxnSpPr>
          <p:nvPr/>
        </p:nvCxnSpPr>
        <p:spPr>
          <a:xfrm>
            <a:off x="2430077" y="1885156"/>
            <a:ext cx="1255610" cy="3055499"/>
          </a:xfrm>
          <a:prstGeom prst="straightConnector1">
            <a:avLst/>
          </a:prstGeom>
          <a:ln w="254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 name="Flowchart: Or 1">
            <a:extLst>
              <a:ext uri="{FF2B5EF4-FFF2-40B4-BE49-F238E27FC236}">
                <a16:creationId xmlns:a16="http://schemas.microsoft.com/office/drawing/2014/main" id="{F26C7901-46C6-46CB-9D58-55099936E2EC}"/>
              </a:ext>
            </a:extLst>
          </p:cNvPr>
          <p:cNvSpPr/>
          <p:nvPr/>
        </p:nvSpPr>
        <p:spPr>
          <a:xfrm>
            <a:off x="4687260" y="291532"/>
            <a:ext cx="261257" cy="276626"/>
          </a:xfrm>
          <a:prstGeom prst="flowChar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peech Bubble: Rectangle 20">
            <a:extLst>
              <a:ext uri="{FF2B5EF4-FFF2-40B4-BE49-F238E27FC236}">
                <a16:creationId xmlns:a16="http://schemas.microsoft.com/office/drawing/2014/main" id="{15795607-4F3B-4032-B080-8D3B20417ECA}"/>
              </a:ext>
            </a:extLst>
          </p:cNvPr>
          <p:cNvSpPr/>
          <p:nvPr/>
        </p:nvSpPr>
        <p:spPr>
          <a:xfrm>
            <a:off x="6495557" y="769479"/>
            <a:ext cx="1794934" cy="612648"/>
          </a:xfrm>
          <a:prstGeom prst="wedgeRectCallout">
            <a:avLst>
              <a:gd name="adj1" fmla="val -140872"/>
              <a:gd name="adj2" fmla="val -1040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Assumed</a:t>
            </a:r>
          </a:p>
          <a:p>
            <a:pPr algn="ctr"/>
            <a:r>
              <a:rPr lang="en-US" dirty="0"/>
              <a:t>Point (AP)</a:t>
            </a:r>
          </a:p>
        </p:txBody>
      </p:sp>
      <p:cxnSp>
        <p:nvCxnSpPr>
          <p:cNvPr id="4" name="Straight Connector 3">
            <a:extLst>
              <a:ext uri="{FF2B5EF4-FFF2-40B4-BE49-F238E27FC236}">
                <a16:creationId xmlns:a16="http://schemas.microsoft.com/office/drawing/2014/main" id="{E7D559A3-2453-4781-9983-44C6F966D387}"/>
              </a:ext>
            </a:extLst>
          </p:cNvPr>
          <p:cNvCxnSpPr>
            <a:cxnSpLocks/>
          </p:cNvCxnSpPr>
          <p:nvPr/>
        </p:nvCxnSpPr>
        <p:spPr>
          <a:xfrm flipH="1">
            <a:off x="1490259" y="350466"/>
            <a:ext cx="3689594" cy="542811"/>
          </a:xfrm>
          <a:prstGeom prst="line">
            <a:avLst/>
          </a:prstGeom>
          <a:ln w="25400">
            <a:solidFill>
              <a:schemeClr val="accent1">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0FBD8B3-3D06-4DCD-A47F-B73B95B7C438}"/>
              </a:ext>
            </a:extLst>
          </p:cNvPr>
          <p:cNvCxnSpPr>
            <a:cxnSpLocks/>
          </p:cNvCxnSpPr>
          <p:nvPr/>
        </p:nvCxnSpPr>
        <p:spPr>
          <a:xfrm flipH="1" flipV="1">
            <a:off x="5111122" y="-3489"/>
            <a:ext cx="663481" cy="5021163"/>
          </a:xfrm>
          <a:prstGeom prst="line">
            <a:avLst/>
          </a:prstGeom>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57935F36-0D1A-4CD4-BEBD-42206F23D4E0}"/>
              </a:ext>
            </a:extLst>
          </p:cNvPr>
          <p:cNvCxnSpPr>
            <a:cxnSpLocks noChangeAspect="1"/>
          </p:cNvCxnSpPr>
          <p:nvPr/>
        </p:nvCxnSpPr>
        <p:spPr>
          <a:xfrm flipV="1">
            <a:off x="3663476" y="4051371"/>
            <a:ext cx="7137992" cy="87297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BB3708D0-EAF6-471B-B6A7-0660EE918C63}"/>
              </a:ext>
            </a:extLst>
          </p:cNvPr>
          <p:cNvCxnSpPr>
            <a:cxnSpLocks noChangeAspect="1"/>
          </p:cNvCxnSpPr>
          <p:nvPr/>
        </p:nvCxnSpPr>
        <p:spPr>
          <a:xfrm flipH="1" flipV="1">
            <a:off x="2430077" y="3469233"/>
            <a:ext cx="3673564" cy="13519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Flowchart: Or 18">
            <a:extLst>
              <a:ext uri="{FF2B5EF4-FFF2-40B4-BE49-F238E27FC236}">
                <a16:creationId xmlns:a16="http://schemas.microsoft.com/office/drawing/2014/main" id="{E6A74030-E021-47D0-BDEE-0B07242C1575}"/>
              </a:ext>
            </a:extLst>
          </p:cNvPr>
          <p:cNvSpPr/>
          <p:nvPr/>
        </p:nvSpPr>
        <p:spPr>
          <a:xfrm>
            <a:off x="4507482" y="1732905"/>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577BCD7-090E-4DF9-B51B-EA3E168F8AB3}"/>
              </a:ext>
            </a:extLst>
          </p:cNvPr>
          <p:cNvSpPr txBox="1"/>
          <p:nvPr/>
        </p:nvSpPr>
        <p:spPr>
          <a:xfrm>
            <a:off x="4023767" y="1318663"/>
            <a:ext cx="1156086" cy="369332"/>
          </a:xfrm>
          <a:prstGeom prst="rect">
            <a:avLst/>
          </a:prstGeom>
          <a:noFill/>
        </p:spPr>
        <p:txBody>
          <a:bodyPr wrap="none" rtlCol="0">
            <a:spAutoFit/>
          </a:bodyPr>
          <a:lstStyle/>
          <a:p>
            <a:r>
              <a:rPr lang="en-US" b="1" dirty="0"/>
              <a:t>DR 02:56Z</a:t>
            </a:r>
          </a:p>
        </p:txBody>
      </p:sp>
      <p:sp>
        <p:nvSpPr>
          <p:cNvPr id="22" name="Speech Bubble: Rectangle with Corners Rounded 21">
            <a:extLst>
              <a:ext uri="{FF2B5EF4-FFF2-40B4-BE49-F238E27FC236}">
                <a16:creationId xmlns:a16="http://schemas.microsoft.com/office/drawing/2014/main" id="{499B9088-F2E3-4362-A069-BB9F6963AF54}"/>
              </a:ext>
            </a:extLst>
          </p:cNvPr>
          <p:cNvSpPr/>
          <p:nvPr/>
        </p:nvSpPr>
        <p:spPr>
          <a:xfrm>
            <a:off x="4902413" y="5809020"/>
            <a:ext cx="2134459" cy="624305"/>
          </a:xfrm>
          <a:prstGeom prst="wedgeRoundRectCallout">
            <a:avLst>
              <a:gd name="adj1" fmla="val -13013"/>
              <a:gd name="adj2" fmla="val -223329"/>
              <a:gd name="adj3" fmla="val 16667"/>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Actual Location</a:t>
            </a:r>
          </a:p>
          <a:p>
            <a:pPr algn="ctr"/>
            <a:r>
              <a:rPr lang="en-US" dirty="0">
                <a:solidFill>
                  <a:schemeClr val="tx1"/>
                </a:solidFill>
                <a:latin typeface="Arial" panose="020B0604020202020204" pitchFamily="34" charset="0"/>
                <a:cs typeface="Arial" panose="020B0604020202020204" pitchFamily="34" charset="0"/>
              </a:rPr>
              <a:t>43°19’N </a:t>
            </a:r>
            <a:r>
              <a:rPr lang="en-US" dirty="0">
                <a:solidFill>
                  <a:schemeClr val="tx1"/>
                </a:solidFill>
              </a:rPr>
              <a:t>86</a:t>
            </a:r>
            <a:r>
              <a:rPr lang="en-US" dirty="0">
                <a:solidFill>
                  <a:schemeClr val="tx1"/>
                </a:solidFill>
                <a:latin typeface="Arial" panose="020B0604020202020204" pitchFamily="34" charset="0"/>
                <a:cs typeface="Arial" panose="020B0604020202020204" pitchFamily="34" charset="0"/>
              </a:rPr>
              <a:t>°59’W</a:t>
            </a:r>
            <a:endParaRPr lang="en-US" dirty="0">
              <a:solidFill>
                <a:schemeClr val="tx1"/>
              </a:solidFill>
            </a:endParaRPr>
          </a:p>
        </p:txBody>
      </p:sp>
      <p:cxnSp>
        <p:nvCxnSpPr>
          <p:cNvPr id="11" name="Straight Connector 10">
            <a:extLst>
              <a:ext uri="{FF2B5EF4-FFF2-40B4-BE49-F238E27FC236}">
                <a16:creationId xmlns:a16="http://schemas.microsoft.com/office/drawing/2014/main" id="{D73B3F5C-B39F-4B43-9778-9C4658825D42}"/>
              </a:ext>
            </a:extLst>
          </p:cNvPr>
          <p:cNvCxnSpPr>
            <a:cxnSpLocks/>
          </p:cNvCxnSpPr>
          <p:nvPr/>
        </p:nvCxnSpPr>
        <p:spPr>
          <a:xfrm rot="8700000">
            <a:off x="5933658" y="45014"/>
            <a:ext cx="143088" cy="3873214"/>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DA50CF2-1E67-4AD9-9B74-50B96BA5EA74}"/>
              </a:ext>
            </a:extLst>
          </p:cNvPr>
          <p:cNvCxnSpPr>
            <a:cxnSpLocks/>
          </p:cNvCxnSpPr>
          <p:nvPr/>
        </p:nvCxnSpPr>
        <p:spPr>
          <a:xfrm rot="3300000">
            <a:off x="6884202" y="1783284"/>
            <a:ext cx="143088" cy="387321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A47F8A7-1D8A-4F82-83EE-14EF07D748AD}"/>
              </a:ext>
            </a:extLst>
          </p:cNvPr>
          <p:cNvCxnSpPr>
            <a:cxnSpLocks/>
          </p:cNvCxnSpPr>
          <p:nvPr/>
        </p:nvCxnSpPr>
        <p:spPr>
          <a:xfrm rot="1320000">
            <a:off x="4149507" y="311643"/>
            <a:ext cx="91195" cy="3674305"/>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A13A542F-3EA5-426A-BFED-38227CD95CF8}"/>
              </a:ext>
            </a:extLst>
          </p:cNvPr>
          <p:cNvSpPr txBox="1"/>
          <p:nvPr/>
        </p:nvSpPr>
        <p:spPr>
          <a:xfrm rot="3300000">
            <a:off x="5151882" y="1875417"/>
            <a:ext cx="2059346" cy="646331"/>
          </a:xfrm>
          <a:prstGeom prst="rect">
            <a:avLst/>
          </a:prstGeom>
          <a:noFill/>
        </p:spPr>
        <p:txBody>
          <a:bodyPr wrap="none" rtlCol="0">
            <a:spAutoFit/>
          </a:bodyPr>
          <a:lstStyle/>
          <a:p>
            <a:pPr algn="ctr"/>
            <a:r>
              <a:rPr lang="en-US" dirty="0"/>
              <a:t>Regulus 145</a:t>
            </a:r>
            <a:r>
              <a:rPr lang="en-US" dirty="0">
                <a:latin typeface="Arial" panose="020B0604020202020204" pitchFamily="34" charset="0"/>
                <a:cs typeface="Arial" panose="020B0604020202020204" pitchFamily="34" charset="0"/>
              </a:rPr>
              <a:t>°</a:t>
            </a:r>
            <a:r>
              <a:rPr lang="en-US" dirty="0"/>
              <a:t> 37 nm</a:t>
            </a:r>
          </a:p>
          <a:p>
            <a:pPr algn="ctr"/>
            <a:r>
              <a:rPr lang="en-US" dirty="0"/>
              <a:t>Toward Star</a:t>
            </a:r>
          </a:p>
        </p:txBody>
      </p:sp>
      <p:sp>
        <p:nvSpPr>
          <p:cNvPr id="34" name="TextBox 33">
            <a:extLst>
              <a:ext uri="{FF2B5EF4-FFF2-40B4-BE49-F238E27FC236}">
                <a16:creationId xmlns:a16="http://schemas.microsoft.com/office/drawing/2014/main" id="{0D22DFF3-9C9B-4CB8-9011-ACEE41F0834B}"/>
              </a:ext>
            </a:extLst>
          </p:cNvPr>
          <p:cNvSpPr txBox="1"/>
          <p:nvPr/>
        </p:nvSpPr>
        <p:spPr>
          <a:xfrm>
            <a:off x="6902664" y="1444804"/>
            <a:ext cx="912173" cy="646331"/>
          </a:xfrm>
          <a:prstGeom prst="rect">
            <a:avLst/>
          </a:prstGeom>
          <a:noFill/>
        </p:spPr>
        <p:txBody>
          <a:bodyPr wrap="none" rtlCol="0">
            <a:spAutoFit/>
          </a:bodyPr>
          <a:lstStyle/>
          <a:p>
            <a:r>
              <a:rPr lang="en-US" b="1" dirty="0"/>
              <a:t>TC 270</a:t>
            </a:r>
            <a:r>
              <a:rPr lang="en-US" dirty="0">
                <a:latin typeface="Arial" panose="020B0604020202020204" pitchFamily="34" charset="0"/>
                <a:cs typeface="Arial" panose="020B0604020202020204" pitchFamily="34" charset="0"/>
              </a:rPr>
              <a:t>°</a:t>
            </a:r>
            <a:endParaRPr lang="en-US" b="1" dirty="0"/>
          </a:p>
          <a:p>
            <a:r>
              <a:rPr lang="en-US" b="1" dirty="0"/>
              <a:t>150 </a:t>
            </a:r>
            <a:r>
              <a:rPr lang="en-US" b="1" dirty="0" err="1"/>
              <a:t>Kts</a:t>
            </a:r>
            <a:endParaRPr lang="en-US" b="1" dirty="0"/>
          </a:p>
        </p:txBody>
      </p:sp>
    </p:spTree>
    <p:extLst>
      <p:ext uri="{BB962C8B-B14F-4D97-AF65-F5344CB8AC3E}">
        <p14:creationId xmlns:p14="http://schemas.microsoft.com/office/powerpoint/2010/main" val="190209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8157288-1FC3-4504-A00D-BEFFE36F012D}"/>
              </a:ext>
            </a:extLst>
          </p:cNvPr>
          <p:cNvPicPr>
            <a:picLocks noChangeAspect="1"/>
          </p:cNvPicPr>
          <p:nvPr/>
        </p:nvPicPr>
        <p:blipFill>
          <a:blip r:embed="rId4"/>
          <a:stretch>
            <a:fillRect/>
          </a:stretch>
        </p:blipFill>
        <p:spPr>
          <a:xfrm>
            <a:off x="628874" y="0"/>
            <a:ext cx="10934251" cy="6858000"/>
          </a:xfrm>
          <a:prstGeom prst="rect">
            <a:avLst/>
          </a:prstGeom>
        </p:spPr>
      </p:pic>
      <p:cxnSp>
        <p:nvCxnSpPr>
          <p:cNvPr id="12" name="Straight Connector 11">
            <a:extLst>
              <a:ext uri="{FF2B5EF4-FFF2-40B4-BE49-F238E27FC236}">
                <a16:creationId xmlns:a16="http://schemas.microsoft.com/office/drawing/2014/main" id="{30B1A2FD-6E2A-4769-94AD-29A633C415CF}"/>
              </a:ext>
            </a:extLst>
          </p:cNvPr>
          <p:cNvCxnSpPr>
            <a:cxnSpLocks/>
          </p:cNvCxnSpPr>
          <p:nvPr/>
        </p:nvCxnSpPr>
        <p:spPr>
          <a:xfrm flipH="1">
            <a:off x="2430077" y="1707314"/>
            <a:ext cx="8412094" cy="15944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E1D5066-B772-4D5B-A91A-9CC264608664}"/>
              </a:ext>
            </a:extLst>
          </p:cNvPr>
          <p:cNvCxnSpPr>
            <a:cxnSpLocks/>
          </p:cNvCxnSpPr>
          <p:nvPr/>
        </p:nvCxnSpPr>
        <p:spPr>
          <a:xfrm>
            <a:off x="2430077" y="1885156"/>
            <a:ext cx="1255610" cy="3055499"/>
          </a:xfrm>
          <a:prstGeom prst="straightConnector1">
            <a:avLst/>
          </a:prstGeom>
          <a:ln w="254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 name="Flowchart: Or 1">
            <a:extLst>
              <a:ext uri="{FF2B5EF4-FFF2-40B4-BE49-F238E27FC236}">
                <a16:creationId xmlns:a16="http://schemas.microsoft.com/office/drawing/2014/main" id="{F26C7901-46C6-46CB-9D58-55099936E2EC}"/>
              </a:ext>
            </a:extLst>
          </p:cNvPr>
          <p:cNvSpPr/>
          <p:nvPr/>
        </p:nvSpPr>
        <p:spPr>
          <a:xfrm>
            <a:off x="4687260" y="291532"/>
            <a:ext cx="261257" cy="276626"/>
          </a:xfrm>
          <a:prstGeom prst="flowChar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peech Bubble: Rectangle 20">
            <a:extLst>
              <a:ext uri="{FF2B5EF4-FFF2-40B4-BE49-F238E27FC236}">
                <a16:creationId xmlns:a16="http://schemas.microsoft.com/office/drawing/2014/main" id="{15795607-4F3B-4032-B080-8D3B20417ECA}"/>
              </a:ext>
            </a:extLst>
          </p:cNvPr>
          <p:cNvSpPr/>
          <p:nvPr/>
        </p:nvSpPr>
        <p:spPr>
          <a:xfrm>
            <a:off x="6495557" y="769479"/>
            <a:ext cx="1794934" cy="612648"/>
          </a:xfrm>
          <a:prstGeom prst="wedgeRectCallout">
            <a:avLst>
              <a:gd name="adj1" fmla="val -140872"/>
              <a:gd name="adj2" fmla="val -1040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Assumed</a:t>
            </a:r>
          </a:p>
          <a:p>
            <a:pPr algn="ctr"/>
            <a:r>
              <a:rPr lang="en-US" dirty="0"/>
              <a:t>Point (AP)</a:t>
            </a:r>
          </a:p>
        </p:txBody>
      </p:sp>
      <p:cxnSp>
        <p:nvCxnSpPr>
          <p:cNvPr id="44" name="Straight Connector 43">
            <a:extLst>
              <a:ext uri="{FF2B5EF4-FFF2-40B4-BE49-F238E27FC236}">
                <a16:creationId xmlns:a16="http://schemas.microsoft.com/office/drawing/2014/main" id="{57935F36-0D1A-4CD4-BEBD-42206F23D4E0}"/>
              </a:ext>
            </a:extLst>
          </p:cNvPr>
          <p:cNvCxnSpPr>
            <a:cxnSpLocks noChangeAspect="1"/>
          </p:cNvCxnSpPr>
          <p:nvPr/>
        </p:nvCxnSpPr>
        <p:spPr>
          <a:xfrm flipV="1">
            <a:off x="3663476" y="4051371"/>
            <a:ext cx="7137992" cy="87297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Flowchart: Or 18">
            <a:extLst>
              <a:ext uri="{FF2B5EF4-FFF2-40B4-BE49-F238E27FC236}">
                <a16:creationId xmlns:a16="http://schemas.microsoft.com/office/drawing/2014/main" id="{E6A74030-E021-47D0-BDEE-0B07242C1575}"/>
              </a:ext>
            </a:extLst>
          </p:cNvPr>
          <p:cNvSpPr/>
          <p:nvPr/>
        </p:nvSpPr>
        <p:spPr>
          <a:xfrm>
            <a:off x="3503326" y="1732905"/>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577BCD7-090E-4DF9-B51B-EA3E168F8AB3}"/>
              </a:ext>
            </a:extLst>
          </p:cNvPr>
          <p:cNvSpPr txBox="1"/>
          <p:nvPr/>
        </p:nvSpPr>
        <p:spPr>
          <a:xfrm>
            <a:off x="3008910" y="1364662"/>
            <a:ext cx="1156086" cy="369332"/>
          </a:xfrm>
          <a:prstGeom prst="rect">
            <a:avLst/>
          </a:prstGeom>
          <a:noFill/>
        </p:spPr>
        <p:txBody>
          <a:bodyPr wrap="none" rtlCol="0">
            <a:spAutoFit/>
          </a:bodyPr>
          <a:lstStyle/>
          <a:p>
            <a:r>
              <a:rPr lang="en-US" b="1" dirty="0"/>
              <a:t>DR 03:00Z</a:t>
            </a:r>
          </a:p>
        </p:txBody>
      </p:sp>
      <p:cxnSp>
        <p:nvCxnSpPr>
          <p:cNvPr id="6" name="Straight Connector 5">
            <a:extLst>
              <a:ext uri="{FF2B5EF4-FFF2-40B4-BE49-F238E27FC236}">
                <a16:creationId xmlns:a16="http://schemas.microsoft.com/office/drawing/2014/main" id="{EDB4829B-3F52-4124-BE3D-41C3E363143D}"/>
              </a:ext>
            </a:extLst>
          </p:cNvPr>
          <p:cNvCxnSpPr>
            <a:cxnSpLocks/>
          </p:cNvCxnSpPr>
          <p:nvPr/>
        </p:nvCxnSpPr>
        <p:spPr>
          <a:xfrm rot="15900000">
            <a:off x="8684500" y="6633418"/>
            <a:ext cx="53789" cy="1025927"/>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C4590320-2760-4C8D-9F40-1E9E1B077A5E}"/>
              </a:ext>
            </a:extLst>
          </p:cNvPr>
          <p:cNvGrpSpPr/>
          <p:nvPr/>
        </p:nvGrpSpPr>
        <p:grpSpPr>
          <a:xfrm>
            <a:off x="1431750" y="316310"/>
            <a:ext cx="4143153" cy="4143153"/>
            <a:chOff x="1431750" y="316310"/>
            <a:chExt cx="4143153" cy="4143153"/>
          </a:xfrm>
        </p:grpSpPr>
        <p:cxnSp>
          <p:nvCxnSpPr>
            <p:cNvPr id="31" name="Straight Connector 30">
              <a:extLst>
                <a:ext uri="{FF2B5EF4-FFF2-40B4-BE49-F238E27FC236}">
                  <a16:creationId xmlns:a16="http://schemas.microsoft.com/office/drawing/2014/main" id="{B8632132-BECB-487E-B26F-E855F632442B}"/>
                </a:ext>
              </a:extLst>
            </p:cNvPr>
            <p:cNvCxnSpPr>
              <a:cxnSpLocks/>
            </p:cNvCxnSpPr>
            <p:nvPr/>
          </p:nvCxnSpPr>
          <p:spPr>
            <a:xfrm rot="1320000">
              <a:off x="4043681" y="316310"/>
              <a:ext cx="164825" cy="4143153"/>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4BC8B98-36BF-47CA-A68A-27ECB6A31B41}"/>
                </a:ext>
              </a:extLst>
            </p:cNvPr>
            <p:cNvCxnSpPr>
              <a:cxnSpLocks/>
            </p:cNvCxnSpPr>
            <p:nvPr/>
          </p:nvCxnSpPr>
          <p:spPr>
            <a:xfrm rot="6720000">
              <a:off x="3420914" y="2289966"/>
              <a:ext cx="164825" cy="414315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3" name="TextBox 22">
            <a:extLst>
              <a:ext uri="{FF2B5EF4-FFF2-40B4-BE49-F238E27FC236}">
                <a16:creationId xmlns:a16="http://schemas.microsoft.com/office/drawing/2014/main" id="{5E2FA82B-65F8-47D1-8DCD-7BFAEC70ADC7}"/>
              </a:ext>
            </a:extLst>
          </p:cNvPr>
          <p:cNvSpPr txBox="1"/>
          <p:nvPr/>
        </p:nvSpPr>
        <p:spPr>
          <a:xfrm rot="-4080000">
            <a:off x="2874688" y="2934015"/>
            <a:ext cx="1847622" cy="646331"/>
          </a:xfrm>
          <a:prstGeom prst="rect">
            <a:avLst/>
          </a:prstGeom>
          <a:noFill/>
        </p:spPr>
        <p:txBody>
          <a:bodyPr wrap="none" rtlCol="0">
            <a:spAutoFit/>
          </a:bodyPr>
          <a:lstStyle/>
          <a:p>
            <a:pPr algn="ctr"/>
            <a:r>
              <a:rPr lang="en-US" dirty="0" err="1"/>
              <a:t>Kochab</a:t>
            </a:r>
            <a:r>
              <a:rPr lang="en-US" dirty="0"/>
              <a:t> 22</a:t>
            </a:r>
            <a:r>
              <a:rPr lang="en-US" dirty="0">
                <a:latin typeface="Arial" panose="020B0604020202020204" pitchFamily="34" charset="0"/>
                <a:cs typeface="Arial" panose="020B0604020202020204" pitchFamily="34" charset="0"/>
              </a:rPr>
              <a:t>°</a:t>
            </a:r>
            <a:r>
              <a:rPr lang="en-US" dirty="0"/>
              <a:t> 40nm</a:t>
            </a:r>
          </a:p>
          <a:p>
            <a:pPr algn="ctr"/>
            <a:r>
              <a:rPr lang="en-US" dirty="0"/>
              <a:t>Away from AP</a:t>
            </a:r>
          </a:p>
        </p:txBody>
      </p:sp>
      <p:sp>
        <p:nvSpPr>
          <p:cNvPr id="24" name="TextBox 23">
            <a:extLst>
              <a:ext uri="{FF2B5EF4-FFF2-40B4-BE49-F238E27FC236}">
                <a16:creationId xmlns:a16="http://schemas.microsoft.com/office/drawing/2014/main" id="{11043B51-017C-498B-94B4-56BD9A98CB14}"/>
              </a:ext>
            </a:extLst>
          </p:cNvPr>
          <p:cNvSpPr txBox="1"/>
          <p:nvPr/>
        </p:nvSpPr>
        <p:spPr>
          <a:xfrm>
            <a:off x="6902664" y="1444804"/>
            <a:ext cx="912173" cy="646331"/>
          </a:xfrm>
          <a:prstGeom prst="rect">
            <a:avLst/>
          </a:prstGeom>
          <a:noFill/>
        </p:spPr>
        <p:txBody>
          <a:bodyPr wrap="none" rtlCol="0">
            <a:spAutoFit/>
          </a:bodyPr>
          <a:lstStyle/>
          <a:p>
            <a:r>
              <a:rPr lang="en-US" b="1" dirty="0"/>
              <a:t>TC 270</a:t>
            </a:r>
            <a:r>
              <a:rPr lang="en-US" dirty="0">
                <a:latin typeface="Arial" panose="020B0604020202020204" pitchFamily="34" charset="0"/>
                <a:cs typeface="Arial" panose="020B0604020202020204" pitchFamily="34" charset="0"/>
              </a:rPr>
              <a:t>°</a:t>
            </a:r>
            <a:endParaRPr lang="en-US" b="1" dirty="0"/>
          </a:p>
          <a:p>
            <a:r>
              <a:rPr lang="en-US" b="1" dirty="0"/>
              <a:t>150 </a:t>
            </a:r>
            <a:r>
              <a:rPr lang="en-US" b="1" dirty="0" err="1"/>
              <a:t>Kts</a:t>
            </a:r>
            <a:endParaRPr lang="en-US" b="1" dirty="0"/>
          </a:p>
        </p:txBody>
      </p:sp>
    </p:spTree>
    <p:extLst>
      <p:ext uri="{BB962C8B-B14F-4D97-AF65-F5344CB8AC3E}">
        <p14:creationId xmlns:p14="http://schemas.microsoft.com/office/powerpoint/2010/main" val="37413201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8157288-1FC3-4504-A00D-BEFFE36F012D}"/>
              </a:ext>
            </a:extLst>
          </p:cNvPr>
          <p:cNvPicPr>
            <a:picLocks noChangeAspect="1"/>
          </p:cNvPicPr>
          <p:nvPr/>
        </p:nvPicPr>
        <p:blipFill>
          <a:blip r:embed="rId4"/>
          <a:stretch>
            <a:fillRect/>
          </a:stretch>
        </p:blipFill>
        <p:spPr>
          <a:xfrm>
            <a:off x="628874" y="0"/>
            <a:ext cx="10934251" cy="6858000"/>
          </a:xfrm>
          <a:prstGeom prst="rect">
            <a:avLst/>
          </a:prstGeom>
        </p:spPr>
      </p:pic>
      <p:cxnSp>
        <p:nvCxnSpPr>
          <p:cNvPr id="12" name="Straight Connector 11">
            <a:extLst>
              <a:ext uri="{FF2B5EF4-FFF2-40B4-BE49-F238E27FC236}">
                <a16:creationId xmlns:a16="http://schemas.microsoft.com/office/drawing/2014/main" id="{30B1A2FD-6E2A-4769-94AD-29A633C415CF}"/>
              </a:ext>
            </a:extLst>
          </p:cNvPr>
          <p:cNvCxnSpPr>
            <a:cxnSpLocks/>
          </p:cNvCxnSpPr>
          <p:nvPr/>
        </p:nvCxnSpPr>
        <p:spPr>
          <a:xfrm flipH="1">
            <a:off x="2430077" y="1707314"/>
            <a:ext cx="8412094" cy="15944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E1D5066-B772-4D5B-A91A-9CC264608664}"/>
              </a:ext>
            </a:extLst>
          </p:cNvPr>
          <p:cNvCxnSpPr>
            <a:cxnSpLocks/>
          </p:cNvCxnSpPr>
          <p:nvPr/>
        </p:nvCxnSpPr>
        <p:spPr>
          <a:xfrm>
            <a:off x="2430077" y="1885156"/>
            <a:ext cx="1255610" cy="3055499"/>
          </a:xfrm>
          <a:prstGeom prst="straightConnector1">
            <a:avLst/>
          </a:prstGeom>
          <a:ln w="254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 name="Flowchart: Or 1">
            <a:extLst>
              <a:ext uri="{FF2B5EF4-FFF2-40B4-BE49-F238E27FC236}">
                <a16:creationId xmlns:a16="http://schemas.microsoft.com/office/drawing/2014/main" id="{F26C7901-46C6-46CB-9D58-55099936E2EC}"/>
              </a:ext>
            </a:extLst>
          </p:cNvPr>
          <p:cNvSpPr/>
          <p:nvPr/>
        </p:nvSpPr>
        <p:spPr>
          <a:xfrm>
            <a:off x="4687260" y="291532"/>
            <a:ext cx="261257" cy="276626"/>
          </a:xfrm>
          <a:prstGeom prst="flowChar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E7D559A3-2453-4781-9983-44C6F966D387}"/>
              </a:ext>
            </a:extLst>
          </p:cNvPr>
          <p:cNvCxnSpPr>
            <a:cxnSpLocks/>
          </p:cNvCxnSpPr>
          <p:nvPr/>
        </p:nvCxnSpPr>
        <p:spPr>
          <a:xfrm flipH="1">
            <a:off x="1158345" y="412688"/>
            <a:ext cx="3654534" cy="440240"/>
          </a:xfrm>
          <a:prstGeom prst="line">
            <a:avLst/>
          </a:prstGeom>
          <a:ln w="25400">
            <a:solidFill>
              <a:schemeClr val="accent1">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57935F36-0D1A-4CD4-BEBD-42206F23D4E0}"/>
              </a:ext>
            </a:extLst>
          </p:cNvPr>
          <p:cNvCxnSpPr>
            <a:cxnSpLocks noChangeAspect="1"/>
          </p:cNvCxnSpPr>
          <p:nvPr/>
        </p:nvCxnSpPr>
        <p:spPr>
          <a:xfrm flipV="1">
            <a:off x="3663476" y="4051371"/>
            <a:ext cx="7137992" cy="87297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Flowchart: Or 18">
            <a:extLst>
              <a:ext uri="{FF2B5EF4-FFF2-40B4-BE49-F238E27FC236}">
                <a16:creationId xmlns:a16="http://schemas.microsoft.com/office/drawing/2014/main" id="{E6A74030-E021-47D0-BDEE-0B07242C1575}"/>
              </a:ext>
            </a:extLst>
          </p:cNvPr>
          <p:cNvSpPr/>
          <p:nvPr/>
        </p:nvSpPr>
        <p:spPr>
          <a:xfrm>
            <a:off x="3503326" y="1732905"/>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577BCD7-090E-4DF9-B51B-EA3E168F8AB3}"/>
              </a:ext>
            </a:extLst>
          </p:cNvPr>
          <p:cNvSpPr txBox="1"/>
          <p:nvPr/>
        </p:nvSpPr>
        <p:spPr>
          <a:xfrm>
            <a:off x="3008910" y="1364662"/>
            <a:ext cx="1156086" cy="369332"/>
          </a:xfrm>
          <a:prstGeom prst="rect">
            <a:avLst/>
          </a:prstGeom>
          <a:noFill/>
        </p:spPr>
        <p:txBody>
          <a:bodyPr wrap="none" rtlCol="0">
            <a:spAutoFit/>
          </a:bodyPr>
          <a:lstStyle/>
          <a:p>
            <a:r>
              <a:rPr lang="en-US" b="1" dirty="0"/>
              <a:t>DR 03:00Z</a:t>
            </a:r>
          </a:p>
        </p:txBody>
      </p:sp>
      <p:sp>
        <p:nvSpPr>
          <p:cNvPr id="22" name="Speech Bubble: Rectangle with Corners Rounded 21">
            <a:extLst>
              <a:ext uri="{FF2B5EF4-FFF2-40B4-BE49-F238E27FC236}">
                <a16:creationId xmlns:a16="http://schemas.microsoft.com/office/drawing/2014/main" id="{499B9088-F2E3-4362-A069-BB9F6963AF54}"/>
              </a:ext>
            </a:extLst>
          </p:cNvPr>
          <p:cNvSpPr/>
          <p:nvPr/>
        </p:nvSpPr>
        <p:spPr>
          <a:xfrm>
            <a:off x="4902413" y="5809020"/>
            <a:ext cx="2134459" cy="624305"/>
          </a:xfrm>
          <a:prstGeom prst="wedgeRoundRectCallout">
            <a:avLst>
              <a:gd name="adj1" fmla="val -57653"/>
              <a:gd name="adj2" fmla="val -217175"/>
              <a:gd name="adj3" fmla="val 16667"/>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Actual Location</a:t>
            </a:r>
          </a:p>
          <a:p>
            <a:pPr algn="ctr"/>
            <a:r>
              <a:rPr lang="en-US" dirty="0">
                <a:solidFill>
                  <a:schemeClr val="tx1"/>
                </a:solidFill>
                <a:latin typeface="Arial" panose="020B0604020202020204" pitchFamily="34" charset="0"/>
                <a:cs typeface="Arial" panose="020B0604020202020204" pitchFamily="34" charset="0"/>
              </a:rPr>
              <a:t>43°18’N </a:t>
            </a:r>
            <a:r>
              <a:rPr lang="en-US" dirty="0">
                <a:solidFill>
                  <a:schemeClr val="tx1"/>
                </a:solidFill>
              </a:rPr>
              <a:t>87</a:t>
            </a:r>
            <a:r>
              <a:rPr lang="en-US" dirty="0">
                <a:solidFill>
                  <a:schemeClr val="tx1"/>
                </a:solidFill>
                <a:latin typeface="Arial" panose="020B0604020202020204" pitchFamily="34" charset="0"/>
                <a:cs typeface="Arial" panose="020B0604020202020204" pitchFamily="34" charset="0"/>
              </a:rPr>
              <a:t>°12’W</a:t>
            </a:r>
            <a:endParaRPr lang="en-US" dirty="0">
              <a:solidFill>
                <a:schemeClr val="tx1"/>
              </a:solidFill>
            </a:endParaRPr>
          </a:p>
        </p:txBody>
      </p:sp>
      <p:cxnSp>
        <p:nvCxnSpPr>
          <p:cNvPr id="11" name="Straight Connector 10">
            <a:extLst>
              <a:ext uri="{FF2B5EF4-FFF2-40B4-BE49-F238E27FC236}">
                <a16:creationId xmlns:a16="http://schemas.microsoft.com/office/drawing/2014/main" id="{D73B3F5C-B39F-4B43-9778-9C4658825D42}"/>
              </a:ext>
            </a:extLst>
          </p:cNvPr>
          <p:cNvCxnSpPr>
            <a:cxnSpLocks/>
          </p:cNvCxnSpPr>
          <p:nvPr/>
        </p:nvCxnSpPr>
        <p:spPr>
          <a:xfrm flipH="1" flipV="1">
            <a:off x="4835806" y="436283"/>
            <a:ext cx="1971365" cy="2885033"/>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EDB4829B-3F52-4124-BE3D-41C3E363143D}"/>
              </a:ext>
            </a:extLst>
          </p:cNvPr>
          <p:cNvCxnSpPr>
            <a:cxnSpLocks/>
          </p:cNvCxnSpPr>
          <p:nvPr/>
        </p:nvCxnSpPr>
        <p:spPr>
          <a:xfrm rot="15900000">
            <a:off x="8684500" y="6633418"/>
            <a:ext cx="53789" cy="1025927"/>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27CEEC6-AB0A-4473-8858-44BAAD6CE7EA}"/>
              </a:ext>
            </a:extLst>
          </p:cNvPr>
          <p:cNvCxnSpPr>
            <a:cxnSpLocks/>
          </p:cNvCxnSpPr>
          <p:nvPr/>
        </p:nvCxnSpPr>
        <p:spPr>
          <a:xfrm flipV="1">
            <a:off x="4407085" y="2435159"/>
            <a:ext cx="3690022" cy="255427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8632132-BECB-487E-B26F-E855F632442B}"/>
              </a:ext>
            </a:extLst>
          </p:cNvPr>
          <p:cNvCxnSpPr>
            <a:cxnSpLocks/>
          </p:cNvCxnSpPr>
          <p:nvPr/>
        </p:nvCxnSpPr>
        <p:spPr>
          <a:xfrm rot="1320000">
            <a:off x="4043681" y="316310"/>
            <a:ext cx="164825" cy="4143153"/>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4BC8B98-36BF-47CA-A68A-27ECB6A31B41}"/>
              </a:ext>
            </a:extLst>
          </p:cNvPr>
          <p:cNvCxnSpPr>
            <a:cxnSpLocks/>
          </p:cNvCxnSpPr>
          <p:nvPr/>
        </p:nvCxnSpPr>
        <p:spPr>
          <a:xfrm rot="6720000">
            <a:off x="3420914" y="2289966"/>
            <a:ext cx="164825" cy="414315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2C7FC5D2-1A64-4FB4-ABE9-0D10146B5BE9}"/>
              </a:ext>
            </a:extLst>
          </p:cNvPr>
          <p:cNvCxnSpPr>
            <a:cxnSpLocks/>
          </p:cNvCxnSpPr>
          <p:nvPr/>
        </p:nvCxnSpPr>
        <p:spPr>
          <a:xfrm flipH="1" flipV="1">
            <a:off x="4193896" y="125704"/>
            <a:ext cx="645631" cy="5197454"/>
          </a:xfrm>
          <a:prstGeom prst="line">
            <a:avLst/>
          </a:prstGeom>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7F6ABEFD-EF68-47EA-9396-76454F974772}"/>
              </a:ext>
            </a:extLst>
          </p:cNvPr>
          <p:cNvSpPr txBox="1"/>
          <p:nvPr/>
        </p:nvSpPr>
        <p:spPr>
          <a:xfrm rot="-4080000">
            <a:off x="2874688" y="2934015"/>
            <a:ext cx="1847622" cy="646331"/>
          </a:xfrm>
          <a:prstGeom prst="rect">
            <a:avLst/>
          </a:prstGeom>
          <a:noFill/>
        </p:spPr>
        <p:txBody>
          <a:bodyPr wrap="none" rtlCol="0">
            <a:spAutoFit/>
          </a:bodyPr>
          <a:lstStyle/>
          <a:p>
            <a:pPr algn="ctr"/>
            <a:r>
              <a:rPr lang="en-US" dirty="0" err="1"/>
              <a:t>Kochab</a:t>
            </a:r>
            <a:r>
              <a:rPr lang="en-US" dirty="0"/>
              <a:t> 22</a:t>
            </a:r>
            <a:r>
              <a:rPr lang="en-US" dirty="0">
                <a:latin typeface="Arial" panose="020B0604020202020204" pitchFamily="34" charset="0"/>
                <a:cs typeface="Arial" panose="020B0604020202020204" pitchFamily="34" charset="0"/>
              </a:rPr>
              <a:t>°</a:t>
            </a:r>
            <a:r>
              <a:rPr lang="en-US" dirty="0"/>
              <a:t> 40nm</a:t>
            </a:r>
          </a:p>
          <a:p>
            <a:pPr algn="ctr"/>
            <a:r>
              <a:rPr lang="en-US" dirty="0"/>
              <a:t>Away from AP</a:t>
            </a:r>
          </a:p>
        </p:txBody>
      </p:sp>
      <p:sp>
        <p:nvSpPr>
          <p:cNvPr id="52" name="TextBox 51">
            <a:extLst>
              <a:ext uri="{FF2B5EF4-FFF2-40B4-BE49-F238E27FC236}">
                <a16:creationId xmlns:a16="http://schemas.microsoft.com/office/drawing/2014/main" id="{09D79277-9D3C-4B31-90C9-A9C498A811FC}"/>
              </a:ext>
            </a:extLst>
          </p:cNvPr>
          <p:cNvSpPr txBox="1"/>
          <p:nvPr/>
        </p:nvSpPr>
        <p:spPr>
          <a:xfrm>
            <a:off x="6902664" y="1444804"/>
            <a:ext cx="912173" cy="646331"/>
          </a:xfrm>
          <a:prstGeom prst="rect">
            <a:avLst/>
          </a:prstGeom>
          <a:noFill/>
        </p:spPr>
        <p:txBody>
          <a:bodyPr wrap="none" rtlCol="0">
            <a:spAutoFit/>
          </a:bodyPr>
          <a:lstStyle/>
          <a:p>
            <a:r>
              <a:rPr lang="en-US" b="1" dirty="0"/>
              <a:t>TC 270</a:t>
            </a:r>
            <a:r>
              <a:rPr lang="en-US" dirty="0">
                <a:latin typeface="Arial" panose="020B0604020202020204" pitchFamily="34" charset="0"/>
                <a:cs typeface="Arial" panose="020B0604020202020204" pitchFamily="34" charset="0"/>
              </a:rPr>
              <a:t>°</a:t>
            </a:r>
            <a:endParaRPr lang="en-US" b="1" dirty="0"/>
          </a:p>
          <a:p>
            <a:r>
              <a:rPr lang="en-US" b="1" dirty="0"/>
              <a:t>150 </a:t>
            </a:r>
            <a:r>
              <a:rPr lang="en-US" b="1" dirty="0" err="1"/>
              <a:t>Kts</a:t>
            </a:r>
            <a:endParaRPr lang="en-US" b="1" dirty="0"/>
          </a:p>
        </p:txBody>
      </p:sp>
    </p:spTree>
    <p:extLst>
      <p:ext uri="{BB962C8B-B14F-4D97-AF65-F5344CB8AC3E}">
        <p14:creationId xmlns:p14="http://schemas.microsoft.com/office/powerpoint/2010/main" val="30217362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8157288-1FC3-4504-A00D-BEFFE36F012D}"/>
              </a:ext>
            </a:extLst>
          </p:cNvPr>
          <p:cNvPicPr>
            <a:picLocks noChangeAspect="1"/>
          </p:cNvPicPr>
          <p:nvPr/>
        </p:nvPicPr>
        <p:blipFill>
          <a:blip r:embed="rId4"/>
          <a:stretch>
            <a:fillRect/>
          </a:stretch>
        </p:blipFill>
        <p:spPr>
          <a:xfrm>
            <a:off x="628874" y="0"/>
            <a:ext cx="10934251" cy="6858000"/>
          </a:xfrm>
          <a:prstGeom prst="rect">
            <a:avLst/>
          </a:prstGeom>
        </p:spPr>
      </p:pic>
      <p:cxnSp>
        <p:nvCxnSpPr>
          <p:cNvPr id="12" name="Straight Connector 11">
            <a:extLst>
              <a:ext uri="{FF2B5EF4-FFF2-40B4-BE49-F238E27FC236}">
                <a16:creationId xmlns:a16="http://schemas.microsoft.com/office/drawing/2014/main" id="{30B1A2FD-6E2A-4769-94AD-29A633C415CF}"/>
              </a:ext>
            </a:extLst>
          </p:cNvPr>
          <p:cNvCxnSpPr>
            <a:cxnSpLocks/>
          </p:cNvCxnSpPr>
          <p:nvPr/>
        </p:nvCxnSpPr>
        <p:spPr>
          <a:xfrm flipH="1">
            <a:off x="2430077" y="1690487"/>
            <a:ext cx="8412094" cy="159446"/>
          </a:xfrm>
          <a:prstGeom prst="line">
            <a:avLst/>
          </a:prstGeom>
          <a:ln w="25400">
            <a:solidFill>
              <a:schemeClr val="tx1"/>
            </a:solidFill>
            <a:tailEnd type="diamond" w="lg" len="lg"/>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C7416920-B2ED-40B4-870F-CC2359088129}"/>
              </a:ext>
            </a:extLst>
          </p:cNvPr>
          <p:cNvSpPr txBox="1"/>
          <p:nvPr/>
        </p:nvSpPr>
        <p:spPr>
          <a:xfrm>
            <a:off x="2889197" y="3550943"/>
            <a:ext cx="4418319" cy="923330"/>
          </a:xfrm>
          <a:prstGeom prst="rect">
            <a:avLst/>
          </a:prstGeom>
          <a:solidFill>
            <a:schemeClr val="accent4">
              <a:lumMod val="20000"/>
              <a:lumOff val="80000"/>
            </a:schemeClr>
          </a:solidFill>
        </p:spPr>
        <p:txBody>
          <a:bodyPr wrap="square" rtlCol="0">
            <a:spAutoFit/>
          </a:bodyPr>
          <a:lstStyle/>
          <a:p>
            <a:pPr algn="ctr"/>
            <a:r>
              <a:rPr lang="en-US" b="1" dirty="0"/>
              <a:t>This is your dead reckoning plot.</a:t>
            </a:r>
          </a:p>
          <a:p>
            <a:pPr algn="ctr"/>
            <a:r>
              <a:rPr lang="en-US" dirty="0"/>
              <a:t>You are flying directly westbound heading for home on March 16</a:t>
            </a:r>
            <a:r>
              <a:rPr lang="en-US" baseline="30000" dirty="0"/>
              <a:t>th</a:t>
            </a:r>
            <a:r>
              <a:rPr lang="en-US" dirty="0"/>
              <a:t> (03/17/20 at 02:45z)</a:t>
            </a:r>
          </a:p>
        </p:txBody>
      </p:sp>
      <p:sp>
        <p:nvSpPr>
          <p:cNvPr id="9" name="TextBox 8">
            <a:extLst>
              <a:ext uri="{FF2B5EF4-FFF2-40B4-BE49-F238E27FC236}">
                <a16:creationId xmlns:a16="http://schemas.microsoft.com/office/drawing/2014/main" id="{0459D903-AA30-48F0-8EA2-6B76D8A1B8CA}"/>
              </a:ext>
            </a:extLst>
          </p:cNvPr>
          <p:cNvSpPr txBox="1"/>
          <p:nvPr/>
        </p:nvSpPr>
        <p:spPr>
          <a:xfrm>
            <a:off x="6902664" y="1444804"/>
            <a:ext cx="912173" cy="646331"/>
          </a:xfrm>
          <a:prstGeom prst="rect">
            <a:avLst/>
          </a:prstGeom>
          <a:noFill/>
        </p:spPr>
        <p:txBody>
          <a:bodyPr wrap="none" rtlCol="0">
            <a:spAutoFit/>
          </a:bodyPr>
          <a:lstStyle/>
          <a:p>
            <a:r>
              <a:rPr lang="en-US" b="1" dirty="0"/>
              <a:t>TC 270</a:t>
            </a:r>
            <a:r>
              <a:rPr lang="en-US" dirty="0">
                <a:latin typeface="Arial" panose="020B0604020202020204" pitchFamily="34" charset="0"/>
                <a:cs typeface="Arial" panose="020B0604020202020204" pitchFamily="34" charset="0"/>
              </a:rPr>
              <a:t>°</a:t>
            </a:r>
            <a:endParaRPr lang="en-US" b="1" dirty="0"/>
          </a:p>
          <a:p>
            <a:r>
              <a:rPr lang="en-US" b="1" dirty="0"/>
              <a:t>150 </a:t>
            </a:r>
            <a:r>
              <a:rPr lang="en-US" b="1" dirty="0" err="1"/>
              <a:t>Kts</a:t>
            </a:r>
            <a:endParaRPr lang="en-US" b="1" dirty="0"/>
          </a:p>
        </p:txBody>
      </p:sp>
      <p:sp>
        <p:nvSpPr>
          <p:cNvPr id="11" name="Flowchart: Or 10">
            <a:extLst>
              <a:ext uri="{FF2B5EF4-FFF2-40B4-BE49-F238E27FC236}">
                <a16:creationId xmlns:a16="http://schemas.microsoft.com/office/drawing/2014/main" id="{9BCE8C36-08F9-48FE-9AF2-642AE4C03194}"/>
              </a:ext>
            </a:extLst>
          </p:cNvPr>
          <p:cNvSpPr/>
          <p:nvPr/>
        </p:nvSpPr>
        <p:spPr>
          <a:xfrm>
            <a:off x="6449222" y="1666563"/>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4CB34B99-F5BA-453A-8A7A-4CCD5CA71020}"/>
              </a:ext>
            </a:extLst>
          </p:cNvPr>
          <p:cNvSpPr txBox="1"/>
          <p:nvPr/>
        </p:nvSpPr>
        <p:spPr>
          <a:xfrm>
            <a:off x="5628151" y="1930392"/>
            <a:ext cx="1156086" cy="369332"/>
          </a:xfrm>
          <a:prstGeom prst="rect">
            <a:avLst/>
          </a:prstGeom>
          <a:noFill/>
        </p:spPr>
        <p:txBody>
          <a:bodyPr wrap="none" rtlCol="0">
            <a:spAutoFit/>
          </a:bodyPr>
          <a:lstStyle/>
          <a:p>
            <a:r>
              <a:rPr lang="en-US" b="1" dirty="0"/>
              <a:t>DR 02:48Z</a:t>
            </a:r>
          </a:p>
        </p:txBody>
      </p:sp>
    </p:spTree>
    <p:extLst>
      <p:ext uri="{BB962C8B-B14F-4D97-AF65-F5344CB8AC3E}">
        <p14:creationId xmlns:p14="http://schemas.microsoft.com/office/powerpoint/2010/main" val="28716337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8157288-1FC3-4504-A00D-BEFFE36F012D}"/>
              </a:ext>
            </a:extLst>
          </p:cNvPr>
          <p:cNvPicPr>
            <a:picLocks noChangeAspect="1"/>
          </p:cNvPicPr>
          <p:nvPr/>
        </p:nvPicPr>
        <p:blipFill>
          <a:blip r:embed="rId4"/>
          <a:stretch>
            <a:fillRect/>
          </a:stretch>
        </p:blipFill>
        <p:spPr>
          <a:xfrm>
            <a:off x="628874" y="0"/>
            <a:ext cx="10934251" cy="6858000"/>
          </a:xfrm>
          <a:prstGeom prst="rect">
            <a:avLst/>
          </a:prstGeom>
        </p:spPr>
      </p:pic>
      <p:cxnSp>
        <p:nvCxnSpPr>
          <p:cNvPr id="12" name="Straight Connector 11">
            <a:extLst>
              <a:ext uri="{FF2B5EF4-FFF2-40B4-BE49-F238E27FC236}">
                <a16:creationId xmlns:a16="http://schemas.microsoft.com/office/drawing/2014/main" id="{30B1A2FD-6E2A-4769-94AD-29A633C415CF}"/>
              </a:ext>
            </a:extLst>
          </p:cNvPr>
          <p:cNvCxnSpPr>
            <a:cxnSpLocks/>
          </p:cNvCxnSpPr>
          <p:nvPr/>
        </p:nvCxnSpPr>
        <p:spPr>
          <a:xfrm flipH="1">
            <a:off x="2430077" y="1707314"/>
            <a:ext cx="8412094" cy="15944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E1D5066-B772-4D5B-A91A-9CC264608664}"/>
              </a:ext>
            </a:extLst>
          </p:cNvPr>
          <p:cNvCxnSpPr>
            <a:cxnSpLocks/>
          </p:cNvCxnSpPr>
          <p:nvPr/>
        </p:nvCxnSpPr>
        <p:spPr>
          <a:xfrm rot="-1200000">
            <a:off x="2960595" y="1732382"/>
            <a:ext cx="68348" cy="3114315"/>
          </a:xfrm>
          <a:prstGeom prst="straightConnector1">
            <a:avLst/>
          </a:prstGeom>
          <a:ln w="254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 name="Flowchart: Or 1">
            <a:extLst>
              <a:ext uri="{FF2B5EF4-FFF2-40B4-BE49-F238E27FC236}">
                <a16:creationId xmlns:a16="http://schemas.microsoft.com/office/drawing/2014/main" id="{F26C7901-46C6-46CB-9D58-55099936E2EC}"/>
              </a:ext>
            </a:extLst>
          </p:cNvPr>
          <p:cNvSpPr/>
          <p:nvPr/>
        </p:nvSpPr>
        <p:spPr>
          <a:xfrm>
            <a:off x="4687260" y="291532"/>
            <a:ext cx="261257" cy="276626"/>
          </a:xfrm>
          <a:prstGeom prst="flowChar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4" name="Straight Connector 43">
            <a:extLst>
              <a:ext uri="{FF2B5EF4-FFF2-40B4-BE49-F238E27FC236}">
                <a16:creationId xmlns:a16="http://schemas.microsoft.com/office/drawing/2014/main" id="{57935F36-0D1A-4CD4-BEBD-42206F23D4E0}"/>
              </a:ext>
            </a:extLst>
          </p:cNvPr>
          <p:cNvCxnSpPr>
            <a:cxnSpLocks noChangeAspect="1"/>
          </p:cNvCxnSpPr>
          <p:nvPr/>
        </p:nvCxnSpPr>
        <p:spPr>
          <a:xfrm flipV="1">
            <a:off x="3663476" y="4051371"/>
            <a:ext cx="7137992" cy="87297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3577BCD7-090E-4DF9-B51B-EA3E168F8AB3}"/>
              </a:ext>
            </a:extLst>
          </p:cNvPr>
          <p:cNvSpPr txBox="1"/>
          <p:nvPr/>
        </p:nvSpPr>
        <p:spPr>
          <a:xfrm>
            <a:off x="2157379" y="4661859"/>
            <a:ext cx="1173719" cy="369332"/>
          </a:xfrm>
          <a:prstGeom prst="rect">
            <a:avLst/>
          </a:prstGeom>
          <a:noFill/>
        </p:spPr>
        <p:txBody>
          <a:bodyPr wrap="none" rtlCol="0">
            <a:spAutoFit/>
          </a:bodyPr>
          <a:lstStyle/>
          <a:p>
            <a:r>
              <a:rPr lang="en-US" b="1" dirty="0"/>
              <a:t>FIX 03:04Z</a:t>
            </a:r>
          </a:p>
        </p:txBody>
      </p:sp>
      <p:cxnSp>
        <p:nvCxnSpPr>
          <p:cNvPr id="7" name="Straight Connector 6">
            <a:extLst>
              <a:ext uri="{FF2B5EF4-FFF2-40B4-BE49-F238E27FC236}">
                <a16:creationId xmlns:a16="http://schemas.microsoft.com/office/drawing/2014/main" id="{CB6B5254-B704-4E28-A903-24206CDB0134}"/>
              </a:ext>
            </a:extLst>
          </p:cNvPr>
          <p:cNvCxnSpPr>
            <a:cxnSpLocks/>
            <a:stCxn id="42" idx="4"/>
            <a:endCxn id="40" idx="4"/>
          </p:cNvCxnSpPr>
          <p:nvPr/>
        </p:nvCxnSpPr>
        <p:spPr>
          <a:xfrm flipH="1" flipV="1">
            <a:off x="3512114" y="1928233"/>
            <a:ext cx="4630" cy="2949121"/>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C56DF2F9-5C54-465E-8501-CBA8458BBACC}"/>
              </a:ext>
            </a:extLst>
          </p:cNvPr>
          <p:cNvGrpSpPr/>
          <p:nvPr/>
        </p:nvGrpSpPr>
        <p:grpSpPr>
          <a:xfrm>
            <a:off x="2378232" y="-191207"/>
            <a:ext cx="4378874" cy="5297996"/>
            <a:chOff x="2378232" y="-191207"/>
            <a:chExt cx="4378874" cy="5297996"/>
          </a:xfrm>
        </p:grpSpPr>
        <p:cxnSp>
          <p:nvCxnSpPr>
            <p:cNvPr id="26" name="Straight Connector 25">
              <a:extLst>
                <a:ext uri="{FF2B5EF4-FFF2-40B4-BE49-F238E27FC236}">
                  <a16:creationId xmlns:a16="http://schemas.microsoft.com/office/drawing/2014/main" id="{24F7F4AD-7E40-4CDD-AD59-BFBBC65625B0}"/>
                </a:ext>
              </a:extLst>
            </p:cNvPr>
            <p:cNvCxnSpPr>
              <a:cxnSpLocks/>
            </p:cNvCxnSpPr>
            <p:nvPr/>
          </p:nvCxnSpPr>
          <p:spPr>
            <a:xfrm flipH="1">
              <a:off x="2378232" y="218713"/>
              <a:ext cx="3689594" cy="542811"/>
            </a:xfrm>
            <a:prstGeom prst="line">
              <a:avLst/>
            </a:prstGeom>
            <a:ln w="25400">
              <a:solidFill>
                <a:schemeClr val="accent1">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1AA8775-2984-429D-8F54-3E444755B7D5}"/>
                </a:ext>
              </a:extLst>
            </p:cNvPr>
            <p:cNvCxnSpPr>
              <a:cxnSpLocks/>
            </p:cNvCxnSpPr>
            <p:nvPr/>
          </p:nvCxnSpPr>
          <p:spPr>
            <a:xfrm flipH="1" flipV="1">
              <a:off x="6033322" y="-191207"/>
              <a:ext cx="723784" cy="5297996"/>
            </a:xfrm>
            <a:prstGeom prst="line">
              <a:avLst/>
            </a:prstGeom>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53345297-6DD8-48A4-A02D-D321C4DFE661}"/>
              </a:ext>
            </a:extLst>
          </p:cNvPr>
          <p:cNvGrpSpPr/>
          <p:nvPr/>
        </p:nvGrpSpPr>
        <p:grpSpPr>
          <a:xfrm>
            <a:off x="5019139" y="45014"/>
            <a:ext cx="3873214" cy="3873214"/>
            <a:chOff x="5019139" y="45014"/>
            <a:chExt cx="3873214" cy="3873214"/>
          </a:xfrm>
        </p:grpSpPr>
        <p:cxnSp>
          <p:nvCxnSpPr>
            <p:cNvPr id="29" name="Straight Connector 28">
              <a:extLst>
                <a:ext uri="{FF2B5EF4-FFF2-40B4-BE49-F238E27FC236}">
                  <a16:creationId xmlns:a16="http://schemas.microsoft.com/office/drawing/2014/main" id="{6E06D69C-2E2C-40FC-A8D2-3F0CCAEF2C7B}"/>
                </a:ext>
              </a:extLst>
            </p:cNvPr>
            <p:cNvCxnSpPr>
              <a:cxnSpLocks/>
            </p:cNvCxnSpPr>
            <p:nvPr/>
          </p:nvCxnSpPr>
          <p:spPr>
            <a:xfrm rot="8700000">
              <a:off x="5933658" y="45014"/>
              <a:ext cx="143088" cy="3873214"/>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88A5660-AECA-4BE1-84FA-302DC8740FDF}"/>
                </a:ext>
              </a:extLst>
            </p:cNvPr>
            <p:cNvCxnSpPr>
              <a:cxnSpLocks/>
            </p:cNvCxnSpPr>
            <p:nvPr/>
          </p:nvCxnSpPr>
          <p:spPr>
            <a:xfrm rot="3300000">
              <a:off x="6884202" y="1783284"/>
              <a:ext cx="143088" cy="387321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3" name="Group 32">
            <a:extLst>
              <a:ext uri="{FF2B5EF4-FFF2-40B4-BE49-F238E27FC236}">
                <a16:creationId xmlns:a16="http://schemas.microsoft.com/office/drawing/2014/main" id="{4180E9AF-A280-4AB7-B715-5213F4956DCD}"/>
              </a:ext>
            </a:extLst>
          </p:cNvPr>
          <p:cNvGrpSpPr/>
          <p:nvPr/>
        </p:nvGrpSpPr>
        <p:grpSpPr>
          <a:xfrm>
            <a:off x="1431750" y="316310"/>
            <a:ext cx="4143153" cy="4143153"/>
            <a:chOff x="1431750" y="316310"/>
            <a:chExt cx="4143153" cy="4143153"/>
          </a:xfrm>
        </p:grpSpPr>
        <p:cxnSp>
          <p:nvCxnSpPr>
            <p:cNvPr id="34" name="Straight Connector 33">
              <a:extLst>
                <a:ext uri="{FF2B5EF4-FFF2-40B4-BE49-F238E27FC236}">
                  <a16:creationId xmlns:a16="http://schemas.microsoft.com/office/drawing/2014/main" id="{E56BEE19-59F4-4C8E-9505-7481DE501878}"/>
                </a:ext>
              </a:extLst>
            </p:cNvPr>
            <p:cNvCxnSpPr>
              <a:cxnSpLocks/>
            </p:cNvCxnSpPr>
            <p:nvPr/>
          </p:nvCxnSpPr>
          <p:spPr>
            <a:xfrm rot="1320000">
              <a:off x="4043681" y="316310"/>
              <a:ext cx="164825" cy="4143153"/>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D4CEC12-C161-4647-AA6D-D326F05CFB48}"/>
                </a:ext>
              </a:extLst>
            </p:cNvPr>
            <p:cNvCxnSpPr>
              <a:cxnSpLocks/>
            </p:cNvCxnSpPr>
            <p:nvPr/>
          </p:nvCxnSpPr>
          <p:spPr>
            <a:xfrm rot="6720000">
              <a:off x="3420914" y="2289966"/>
              <a:ext cx="164825" cy="414315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0" name="Flowchart: Or 39">
            <a:extLst>
              <a:ext uri="{FF2B5EF4-FFF2-40B4-BE49-F238E27FC236}">
                <a16:creationId xmlns:a16="http://schemas.microsoft.com/office/drawing/2014/main" id="{549BB2F3-4466-4302-95EB-23B37E902205}"/>
              </a:ext>
            </a:extLst>
          </p:cNvPr>
          <p:cNvSpPr/>
          <p:nvPr/>
        </p:nvSpPr>
        <p:spPr>
          <a:xfrm>
            <a:off x="3403820" y="1725421"/>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lowchart: Or 40">
            <a:extLst>
              <a:ext uri="{FF2B5EF4-FFF2-40B4-BE49-F238E27FC236}">
                <a16:creationId xmlns:a16="http://schemas.microsoft.com/office/drawing/2014/main" id="{6392930C-CCCD-42DF-91A4-DBB495BF6E8A}"/>
              </a:ext>
            </a:extLst>
          </p:cNvPr>
          <p:cNvSpPr/>
          <p:nvPr/>
        </p:nvSpPr>
        <p:spPr>
          <a:xfrm>
            <a:off x="4396022" y="1720135"/>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lowchart: Or 41">
            <a:extLst>
              <a:ext uri="{FF2B5EF4-FFF2-40B4-BE49-F238E27FC236}">
                <a16:creationId xmlns:a16="http://schemas.microsoft.com/office/drawing/2014/main" id="{91C6CBF6-0050-49C1-B568-8812AA6AB7B9}"/>
              </a:ext>
            </a:extLst>
          </p:cNvPr>
          <p:cNvSpPr/>
          <p:nvPr/>
        </p:nvSpPr>
        <p:spPr>
          <a:xfrm>
            <a:off x="3408450" y="4674542"/>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lowchart: Or 42">
            <a:extLst>
              <a:ext uri="{FF2B5EF4-FFF2-40B4-BE49-F238E27FC236}">
                <a16:creationId xmlns:a16="http://schemas.microsoft.com/office/drawing/2014/main" id="{7DC39AA1-AED3-48E3-8105-6105BDABF14B}"/>
              </a:ext>
            </a:extLst>
          </p:cNvPr>
          <p:cNvSpPr/>
          <p:nvPr/>
        </p:nvSpPr>
        <p:spPr>
          <a:xfrm>
            <a:off x="5419247" y="1718902"/>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A9383FF3-388D-45F8-B333-2FF140AB7360}"/>
              </a:ext>
            </a:extLst>
          </p:cNvPr>
          <p:cNvSpPr txBox="1"/>
          <p:nvPr/>
        </p:nvSpPr>
        <p:spPr>
          <a:xfrm>
            <a:off x="3015152" y="1352819"/>
            <a:ext cx="1156086" cy="369332"/>
          </a:xfrm>
          <a:prstGeom prst="rect">
            <a:avLst/>
          </a:prstGeom>
          <a:noFill/>
        </p:spPr>
        <p:txBody>
          <a:bodyPr wrap="none" rtlCol="0">
            <a:spAutoFit/>
          </a:bodyPr>
          <a:lstStyle/>
          <a:p>
            <a:r>
              <a:rPr lang="en-US" b="1" dirty="0"/>
              <a:t>DR 03:00Z</a:t>
            </a:r>
          </a:p>
        </p:txBody>
      </p:sp>
      <p:cxnSp>
        <p:nvCxnSpPr>
          <p:cNvPr id="49" name="Straight Arrow Connector 48">
            <a:extLst>
              <a:ext uri="{FF2B5EF4-FFF2-40B4-BE49-F238E27FC236}">
                <a16:creationId xmlns:a16="http://schemas.microsoft.com/office/drawing/2014/main" id="{13878AFF-1E8F-4164-90A2-D0D04BBAF56C}"/>
              </a:ext>
            </a:extLst>
          </p:cNvPr>
          <p:cNvCxnSpPr>
            <a:cxnSpLocks/>
          </p:cNvCxnSpPr>
          <p:nvPr/>
        </p:nvCxnSpPr>
        <p:spPr>
          <a:xfrm>
            <a:off x="1734960" y="1941686"/>
            <a:ext cx="1738715" cy="2788629"/>
          </a:xfrm>
          <a:prstGeom prst="straightConnector1">
            <a:avLst/>
          </a:prstGeom>
          <a:ln w="25400">
            <a:solidFill>
              <a:schemeClr val="tx1"/>
            </a:solidFill>
            <a:headEnd type="triangle" w="lg" len="lg"/>
            <a:tailEnd type="none"/>
          </a:ln>
        </p:spPr>
        <p:style>
          <a:lnRef idx="1">
            <a:schemeClr val="accent1"/>
          </a:lnRef>
          <a:fillRef idx="0">
            <a:schemeClr val="accent1"/>
          </a:fillRef>
          <a:effectRef idx="0">
            <a:schemeClr val="accent1"/>
          </a:effectRef>
          <a:fontRef idx="minor">
            <a:schemeClr val="tx1"/>
          </a:fontRef>
        </p:style>
      </p:cxnSp>
      <p:sp>
        <p:nvSpPr>
          <p:cNvPr id="52" name="Speech Bubble: Rectangle with Corners Rounded 51">
            <a:extLst>
              <a:ext uri="{FF2B5EF4-FFF2-40B4-BE49-F238E27FC236}">
                <a16:creationId xmlns:a16="http://schemas.microsoft.com/office/drawing/2014/main" id="{3E2BC33C-202F-490B-985C-DDE124DCA256}"/>
              </a:ext>
            </a:extLst>
          </p:cNvPr>
          <p:cNvSpPr/>
          <p:nvPr/>
        </p:nvSpPr>
        <p:spPr>
          <a:xfrm>
            <a:off x="4902413" y="5809020"/>
            <a:ext cx="2134459" cy="624305"/>
          </a:xfrm>
          <a:prstGeom prst="wedgeRoundRectCallout">
            <a:avLst>
              <a:gd name="adj1" fmla="val -110742"/>
              <a:gd name="adj2" fmla="val -200444"/>
              <a:gd name="adj3" fmla="val 16667"/>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Actual Location</a:t>
            </a:r>
          </a:p>
          <a:p>
            <a:pPr algn="ctr"/>
            <a:r>
              <a:rPr lang="en-US" dirty="0">
                <a:solidFill>
                  <a:schemeClr val="tx1"/>
                </a:solidFill>
                <a:latin typeface="Arial" panose="020B0604020202020204" pitchFamily="34" charset="0"/>
                <a:cs typeface="Arial" panose="020B0604020202020204" pitchFamily="34" charset="0"/>
              </a:rPr>
              <a:t>43°18’N </a:t>
            </a:r>
            <a:r>
              <a:rPr lang="en-US" dirty="0">
                <a:solidFill>
                  <a:schemeClr val="tx1"/>
                </a:solidFill>
              </a:rPr>
              <a:t>87</a:t>
            </a:r>
            <a:r>
              <a:rPr lang="en-US" dirty="0">
                <a:solidFill>
                  <a:schemeClr val="tx1"/>
                </a:solidFill>
                <a:latin typeface="Arial" panose="020B0604020202020204" pitchFamily="34" charset="0"/>
                <a:cs typeface="Arial" panose="020B0604020202020204" pitchFamily="34" charset="0"/>
              </a:rPr>
              <a:t>°27’W</a:t>
            </a:r>
            <a:endParaRPr lang="en-US" dirty="0">
              <a:solidFill>
                <a:schemeClr val="tx1"/>
              </a:solidFill>
            </a:endParaRPr>
          </a:p>
        </p:txBody>
      </p:sp>
      <p:sp>
        <p:nvSpPr>
          <p:cNvPr id="53" name="TextBox 52">
            <a:extLst>
              <a:ext uri="{FF2B5EF4-FFF2-40B4-BE49-F238E27FC236}">
                <a16:creationId xmlns:a16="http://schemas.microsoft.com/office/drawing/2014/main" id="{C015C7F2-F327-41D7-BBEE-D1966EA1587B}"/>
              </a:ext>
            </a:extLst>
          </p:cNvPr>
          <p:cNvSpPr txBox="1"/>
          <p:nvPr/>
        </p:nvSpPr>
        <p:spPr>
          <a:xfrm>
            <a:off x="6902664" y="1444804"/>
            <a:ext cx="912173" cy="646331"/>
          </a:xfrm>
          <a:prstGeom prst="rect">
            <a:avLst/>
          </a:prstGeom>
          <a:noFill/>
        </p:spPr>
        <p:txBody>
          <a:bodyPr wrap="none" rtlCol="0">
            <a:spAutoFit/>
          </a:bodyPr>
          <a:lstStyle/>
          <a:p>
            <a:r>
              <a:rPr lang="en-US" b="1" dirty="0"/>
              <a:t>TC 270</a:t>
            </a:r>
            <a:r>
              <a:rPr lang="en-US" dirty="0">
                <a:latin typeface="Arial" panose="020B0604020202020204" pitchFamily="34" charset="0"/>
                <a:cs typeface="Arial" panose="020B0604020202020204" pitchFamily="34" charset="0"/>
              </a:rPr>
              <a:t>°</a:t>
            </a:r>
            <a:endParaRPr lang="en-US" b="1" dirty="0"/>
          </a:p>
          <a:p>
            <a:r>
              <a:rPr lang="en-US" b="1" dirty="0"/>
              <a:t>150 </a:t>
            </a:r>
            <a:r>
              <a:rPr lang="en-US" b="1" dirty="0" err="1"/>
              <a:t>Kts</a:t>
            </a:r>
            <a:endParaRPr lang="en-US" b="1" dirty="0"/>
          </a:p>
        </p:txBody>
      </p:sp>
      <p:cxnSp>
        <p:nvCxnSpPr>
          <p:cNvPr id="4" name="Straight Connector 3">
            <a:extLst>
              <a:ext uri="{FF2B5EF4-FFF2-40B4-BE49-F238E27FC236}">
                <a16:creationId xmlns:a16="http://schemas.microsoft.com/office/drawing/2014/main" id="{1B0ED91B-10C0-4D65-BF3C-0C33FF89E514}"/>
              </a:ext>
            </a:extLst>
          </p:cNvPr>
          <p:cNvCxnSpPr/>
          <p:nvPr/>
        </p:nvCxnSpPr>
        <p:spPr>
          <a:xfrm flipH="1">
            <a:off x="1489364" y="2791691"/>
            <a:ext cx="3123245" cy="62345"/>
          </a:xfrm>
          <a:prstGeom prst="line">
            <a:avLst/>
          </a:prstGeom>
          <a:ln w="285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9650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6.25E-7 -3.33333E-6 L -0.25612 0.00486 " pathEditMode="relative" rAng="0" ptsTypes="AA">
                                      <p:cBhvr>
                                        <p:cTn id="6" dur="2000" fill="hold"/>
                                        <p:tgtEl>
                                          <p:spTgt spid="25"/>
                                        </p:tgtEl>
                                        <p:attrNameLst>
                                          <p:attrName>ppt_x</p:attrName>
                                          <p:attrName>ppt_y</p:attrName>
                                        </p:attrNameLst>
                                      </p:cBhvr>
                                      <p:rCtr x="-12812" y="231"/>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2.70833E-6 1.11111E-6 L -0.16953 0.00694 " pathEditMode="relative" rAng="0" ptsTypes="AA">
                                      <p:cBhvr>
                                        <p:cTn id="10" dur="2000" fill="hold"/>
                                        <p:tgtEl>
                                          <p:spTgt spid="28"/>
                                        </p:tgtEl>
                                        <p:attrNameLst>
                                          <p:attrName>ppt_x</p:attrName>
                                          <p:attrName>ppt_y</p:attrName>
                                        </p:attrNameLst>
                                      </p:cBhvr>
                                      <p:rCtr x="-8477" y="347"/>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2.08333E-7 1.85185E-6 L -0.08802 0.00532 " pathEditMode="relative" rAng="0" ptsTypes="AA">
                                      <p:cBhvr>
                                        <p:cTn id="14" dur="2000" fill="hold"/>
                                        <p:tgtEl>
                                          <p:spTgt spid="33"/>
                                        </p:tgtEl>
                                        <p:attrNameLst>
                                          <p:attrName>ppt_x</p:attrName>
                                          <p:attrName>ppt_y</p:attrName>
                                        </p:attrNameLst>
                                      </p:cBhvr>
                                      <p:rCtr x="-4401" y="255"/>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down)">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2" grpId="0" animBg="1"/>
      <p:bldP spid="5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4"/>
          <a:tile tx="0" ty="0" sx="100000" sy="100000" flip="none" algn="tl"/>
        </a:blipFill>
        <a:effectLst/>
      </p:bgPr>
    </p:bg>
    <p:spTree>
      <p:nvGrpSpPr>
        <p:cNvPr id="1" name=""/>
        <p:cNvGrpSpPr/>
        <p:nvPr/>
      </p:nvGrpSpPr>
      <p:grpSpPr>
        <a:xfrm>
          <a:off x="0" y="0"/>
          <a:ext cx="0" cy="0"/>
          <a:chOff x="0" y="0"/>
          <a:chExt cx="0" cy="0"/>
        </a:xfrm>
      </p:grpSpPr>
      <p:pic>
        <p:nvPicPr>
          <p:cNvPr id="4" name="3StoogesNavigator">
            <a:hlinkClick r:id="" action="ppaction://media"/>
            <a:extLst>
              <a:ext uri="{FF2B5EF4-FFF2-40B4-BE49-F238E27FC236}">
                <a16:creationId xmlns:a16="http://schemas.microsoft.com/office/drawing/2014/main" id="{9617619F-31ED-4D1A-AEEA-BEDC105C4A0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186609" y="354656"/>
            <a:ext cx="8339785" cy="6231673"/>
          </a:xfrm>
          <a:prstGeom prst="rect">
            <a:avLst/>
          </a:prstGeom>
        </p:spPr>
      </p:pic>
    </p:spTree>
    <p:extLst>
      <p:ext uri="{BB962C8B-B14F-4D97-AF65-F5344CB8AC3E}">
        <p14:creationId xmlns:p14="http://schemas.microsoft.com/office/powerpoint/2010/main" val="3767326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9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E0A7F-F1DC-4A2C-B344-42D8FD16264F}"/>
              </a:ext>
            </a:extLst>
          </p:cNvPr>
          <p:cNvSpPr>
            <a:spLocks noGrp="1"/>
          </p:cNvSpPr>
          <p:nvPr>
            <p:ph type="title"/>
          </p:nvPr>
        </p:nvSpPr>
        <p:spPr/>
        <p:txBody>
          <a:bodyPr/>
          <a:lstStyle/>
          <a:p>
            <a:pPr algn="ctr"/>
            <a:r>
              <a:rPr lang="en-US" b="1" dirty="0"/>
              <a:t>Resources for this Presentation</a:t>
            </a:r>
          </a:p>
        </p:txBody>
      </p:sp>
      <p:sp>
        <p:nvSpPr>
          <p:cNvPr id="3" name="Content Placeholder 2">
            <a:extLst>
              <a:ext uri="{FF2B5EF4-FFF2-40B4-BE49-F238E27FC236}">
                <a16:creationId xmlns:a16="http://schemas.microsoft.com/office/drawing/2014/main" id="{966745BC-55BF-441D-9BD4-6CBFE2F352CF}"/>
              </a:ext>
            </a:extLst>
          </p:cNvPr>
          <p:cNvSpPr>
            <a:spLocks noGrp="1"/>
          </p:cNvSpPr>
          <p:nvPr>
            <p:ph idx="1"/>
          </p:nvPr>
        </p:nvSpPr>
        <p:spPr>
          <a:xfrm>
            <a:off x="198783" y="1825625"/>
            <a:ext cx="11993217" cy="4351338"/>
          </a:xfrm>
        </p:spPr>
        <p:txBody>
          <a:bodyPr/>
          <a:lstStyle/>
          <a:p>
            <a:r>
              <a:rPr lang="en-US" b="1" dirty="0"/>
              <a:t>Maps:</a:t>
            </a:r>
            <a:r>
              <a:rPr lang="en-US" dirty="0"/>
              <a:t> </a:t>
            </a:r>
            <a:r>
              <a:rPr lang="en-US" dirty="0">
                <a:hlinkClick r:id="rId2"/>
              </a:rPr>
              <a:t>https://skyvector.com/</a:t>
            </a:r>
            <a:endParaRPr lang="en-US" dirty="0"/>
          </a:p>
          <a:p>
            <a:r>
              <a:rPr lang="en-US" b="1" dirty="0"/>
              <a:t>Free Planetarium: </a:t>
            </a:r>
            <a:r>
              <a:rPr lang="en-US" dirty="0">
                <a:hlinkClick r:id="rId3"/>
              </a:rPr>
              <a:t>https://stellarium.org/</a:t>
            </a:r>
            <a:endParaRPr lang="en-US" dirty="0"/>
          </a:p>
          <a:p>
            <a:r>
              <a:rPr lang="en-US" b="1" dirty="0"/>
              <a:t>2020 Air Almanac: </a:t>
            </a:r>
            <a:r>
              <a:rPr lang="en-US" dirty="0">
                <a:hlinkClick r:id="rId4"/>
              </a:rPr>
              <a:t>http://fer3.com/arc/imgx/aira20_all.pdf</a:t>
            </a:r>
            <a:endParaRPr lang="en-US" dirty="0"/>
          </a:p>
          <a:p>
            <a:r>
              <a:rPr lang="en-US" b="1" dirty="0"/>
              <a:t>HO-249 Volume 1: </a:t>
            </a:r>
            <a:r>
              <a:rPr lang="en-US" dirty="0">
                <a:hlinkClick r:id="rId5"/>
              </a:rPr>
              <a:t>https://www.celestaire.com/download/pub-249-volume-1/</a:t>
            </a:r>
            <a:endParaRPr lang="en-US" b="1" dirty="0"/>
          </a:p>
          <a:p>
            <a:r>
              <a:rPr lang="en-US" b="1" dirty="0"/>
              <a:t>HO-249 Volume 2: </a:t>
            </a:r>
            <a:r>
              <a:rPr lang="en-US" dirty="0">
                <a:hlinkClick r:id="rId6"/>
              </a:rPr>
              <a:t>https://www.celestaire.com/download/pub-249-volume-2/</a:t>
            </a:r>
            <a:endParaRPr lang="en-US" b="1" dirty="0"/>
          </a:p>
          <a:p>
            <a:r>
              <a:rPr lang="en-US" b="1" dirty="0"/>
              <a:t>HO-249 Volume 3: </a:t>
            </a:r>
            <a:r>
              <a:rPr lang="en-US" dirty="0">
                <a:hlinkClick r:id="rId7"/>
              </a:rPr>
              <a:t>https://www.celestaire.com/download/pub-249-volume-3/</a:t>
            </a:r>
            <a:endParaRPr lang="en-US" b="1" dirty="0"/>
          </a:p>
          <a:p>
            <a:endParaRPr lang="en-US" b="1" dirty="0"/>
          </a:p>
          <a:p>
            <a:endParaRPr lang="en-US" dirty="0"/>
          </a:p>
          <a:p>
            <a:endParaRPr lang="en-US" dirty="0"/>
          </a:p>
        </p:txBody>
      </p:sp>
    </p:spTree>
    <p:extLst>
      <p:ext uri="{BB962C8B-B14F-4D97-AF65-F5344CB8AC3E}">
        <p14:creationId xmlns:p14="http://schemas.microsoft.com/office/powerpoint/2010/main" val="2187884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8157288-1FC3-4504-A00D-BEFFE36F012D}"/>
              </a:ext>
            </a:extLst>
          </p:cNvPr>
          <p:cNvPicPr>
            <a:picLocks noChangeAspect="1"/>
          </p:cNvPicPr>
          <p:nvPr/>
        </p:nvPicPr>
        <p:blipFill>
          <a:blip r:embed="rId4"/>
          <a:stretch>
            <a:fillRect/>
          </a:stretch>
        </p:blipFill>
        <p:spPr>
          <a:xfrm>
            <a:off x="628874" y="0"/>
            <a:ext cx="10934251" cy="6858000"/>
          </a:xfrm>
          <a:prstGeom prst="rect">
            <a:avLst/>
          </a:prstGeom>
        </p:spPr>
      </p:pic>
      <p:cxnSp>
        <p:nvCxnSpPr>
          <p:cNvPr id="12" name="Straight Connector 11">
            <a:extLst>
              <a:ext uri="{FF2B5EF4-FFF2-40B4-BE49-F238E27FC236}">
                <a16:creationId xmlns:a16="http://schemas.microsoft.com/office/drawing/2014/main" id="{30B1A2FD-6E2A-4769-94AD-29A633C415CF}"/>
              </a:ext>
            </a:extLst>
          </p:cNvPr>
          <p:cNvCxnSpPr>
            <a:cxnSpLocks/>
          </p:cNvCxnSpPr>
          <p:nvPr/>
        </p:nvCxnSpPr>
        <p:spPr>
          <a:xfrm flipH="1">
            <a:off x="2426312" y="1694329"/>
            <a:ext cx="8412094" cy="159446"/>
          </a:xfrm>
          <a:prstGeom prst="line">
            <a:avLst/>
          </a:prstGeom>
          <a:ln w="25400">
            <a:solidFill>
              <a:schemeClr val="tx1"/>
            </a:solidFill>
            <a:tailEnd type="diamond" w="lg" len="lg"/>
          </a:ln>
        </p:spPr>
        <p:style>
          <a:lnRef idx="1">
            <a:schemeClr val="accent1"/>
          </a:lnRef>
          <a:fillRef idx="0">
            <a:schemeClr val="accent1"/>
          </a:fillRef>
          <a:effectRef idx="0">
            <a:schemeClr val="accent1"/>
          </a:effectRef>
          <a:fontRef idx="minor">
            <a:schemeClr val="tx1"/>
          </a:fontRef>
        </p:style>
      </p:cxnSp>
      <p:sp>
        <p:nvSpPr>
          <p:cNvPr id="8" name="Flowchart: Or 7">
            <a:extLst>
              <a:ext uri="{FF2B5EF4-FFF2-40B4-BE49-F238E27FC236}">
                <a16:creationId xmlns:a16="http://schemas.microsoft.com/office/drawing/2014/main" id="{24C23C9B-CC4A-44E5-8ADB-DCB42B48DCCC}"/>
              </a:ext>
            </a:extLst>
          </p:cNvPr>
          <p:cNvSpPr/>
          <p:nvPr/>
        </p:nvSpPr>
        <p:spPr>
          <a:xfrm>
            <a:off x="3403820" y="1725421"/>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06B4DE-BA07-4409-90C0-6543F4076267}"/>
              </a:ext>
            </a:extLst>
          </p:cNvPr>
          <p:cNvSpPr txBox="1"/>
          <p:nvPr/>
        </p:nvSpPr>
        <p:spPr>
          <a:xfrm>
            <a:off x="3015152" y="1352819"/>
            <a:ext cx="1156086" cy="369332"/>
          </a:xfrm>
          <a:prstGeom prst="rect">
            <a:avLst/>
          </a:prstGeom>
          <a:noFill/>
        </p:spPr>
        <p:txBody>
          <a:bodyPr wrap="none" rtlCol="0">
            <a:spAutoFit/>
          </a:bodyPr>
          <a:lstStyle/>
          <a:p>
            <a:r>
              <a:rPr lang="en-US" b="1" dirty="0"/>
              <a:t>DR 03:00Z</a:t>
            </a:r>
          </a:p>
        </p:txBody>
      </p:sp>
      <p:sp>
        <p:nvSpPr>
          <p:cNvPr id="13" name="TextBox 12">
            <a:extLst>
              <a:ext uri="{FF2B5EF4-FFF2-40B4-BE49-F238E27FC236}">
                <a16:creationId xmlns:a16="http://schemas.microsoft.com/office/drawing/2014/main" id="{F4BC1D22-5EB8-434E-A747-D545D5879E23}"/>
              </a:ext>
            </a:extLst>
          </p:cNvPr>
          <p:cNvSpPr txBox="1"/>
          <p:nvPr/>
        </p:nvSpPr>
        <p:spPr>
          <a:xfrm>
            <a:off x="6902664" y="1444804"/>
            <a:ext cx="912173" cy="646331"/>
          </a:xfrm>
          <a:prstGeom prst="rect">
            <a:avLst/>
          </a:prstGeom>
          <a:noFill/>
        </p:spPr>
        <p:txBody>
          <a:bodyPr wrap="none" rtlCol="0">
            <a:spAutoFit/>
          </a:bodyPr>
          <a:lstStyle/>
          <a:p>
            <a:r>
              <a:rPr lang="en-US" b="1" dirty="0"/>
              <a:t>TC 270</a:t>
            </a:r>
            <a:r>
              <a:rPr lang="en-US" dirty="0">
                <a:latin typeface="Arial" panose="020B0604020202020204" pitchFamily="34" charset="0"/>
                <a:cs typeface="Arial" panose="020B0604020202020204" pitchFamily="34" charset="0"/>
              </a:rPr>
              <a:t>°</a:t>
            </a:r>
            <a:endParaRPr lang="en-US" b="1" dirty="0"/>
          </a:p>
          <a:p>
            <a:r>
              <a:rPr lang="en-US" b="1" dirty="0"/>
              <a:t>150 </a:t>
            </a:r>
            <a:r>
              <a:rPr lang="en-US" b="1" dirty="0" err="1"/>
              <a:t>Kts</a:t>
            </a:r>
            <a:endParaRPr lang="en-US" b="1" dirty="0"/>
          </a:p>
        </p:txBody>
      </p:sp>
      <p:sp>
        <p:nvSpPr>
          <p:cNvPr id="14" name="Flowchart: Or 13">
            <a:extLst>
              <a:ext uri="{FF2B5EF4-FFF2-40B4-BE49-F238E27FC236}">
                <a16:creationId xmlns:a16="http://schemas.microsoft.com/office/drawing/2014/main" id="{2AC06F67-AC53-4CF3-B425-3DA120E3EB67}"/>
              </a:ext>
            </a:extLst>
          </p:cNvPr>
          <p:cNvSpPr/>
          <p:nvPr/>
        </p:nvSpPr>
        <p:spPr>
          <a:xfrm>
            <a:off x="6449222" y="1666563"/>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565E4A32-E5A3-4A23-B379-F9F72DDDE9D0}"/>
              </a:ext>
            </a:extLst>
          </p:cNvPr>
          <p:cNvSpPr txBox="1"/>
          <p:nvPr/>
        </p:nvSpPr>
        <p:spPr>
          <a:xfrm>
            <a:off x="5628151" y="1930392"/>
            <a:ext cx="1156086" cy="369332"/>
          </a:xfrm>
          <a:prstGeom prst="rect">
            <a:avLst/>
          </a:prstGeom>
          <a:noFill/>
        </p:spPr>
        <p:txBody>
          <a:bodyPr wrap="none" rtlCol="0">
            <a:spAutoFit/>
          </a:bodyPr>
          <a:lstStyle/>
          <a:p>
            <a:r>
              <a:rPr lang="en-US" b="1" dirty="0"/>
              <a:t>DR 02:48Z</a:t>
            </a:r>
          </a:p>
        </p:txBody>
      </p:sp>
    </p:spTree>
    <p:extLst>
      <p:ext uri="{BB962C8B-B14F-4D97-AF65-F5344CB8AC3E}">
        <p14:creationId xmlns:p14="http://schemas.microsoft.com/office/powerpoint/2010/main" val="2341503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8157288-1FC3-4504-A00D-BEFFE36F012D}"/>
              </a:ext>
            </a:extLst>
          </p:cNvPr>
          <p:cNvPicPr>
            <a:picLocks noChangeAspect="1"/>
          </p:cNvPicPr>
          <p:nvPr/>
        </p:nvPicPr>
        <p:blipFill>
          <a:blip r:embed="rId4"/>
          <a:stretch>
            <a:fillRect/>
          </a:stretch>
        </p:blipFill>
        <p:spPr>
          <a:xfrm>
            <a:off x="628874" y="0"/>
            <a:ext cx="10934251" cy="6858000"/>
          </a:xfrm>
          <a:prstGeom prst="rect">
            <a:avLst/>
          </a:prstGeom>
        </p:spPr>
      </p:pic>
      <p:cxnSp>
        <p:nvCxnSpPr>
          <p:cNvPr id="12" name="Straight Connector 11">
            <a:extLst>
              <a:ext uri="{FF2B5EF4-FFF2-40B4-BE49-F238E27FC236}">
                <a16:creationId xmlns:a16="http://schemas.microsoft.com/office/drawing/2014/main" id="{30B1A2FD-6E2A-4769-94AD-29A633C415CF}"/>
              </a:ext>
            </a:extLst>
          </p:cNvPr>
          <p:cNvCxnSpPr>
            <a:cxnSpLocks/>
          </p:cNvCxnSpPr>
          <p:nvPr/>
        </p:nvCxnSpPr>
        <p:spPr>
          <a:xfrm flipH="1">
            <a:off x="2430077" y="1690487"/>
            <a:ext cx="8412094" cy="159446"/>
          </a:xfrm>
          <a:prstGeom prst="line">
            <a:avLst/>
          </a:prstGeom>
          <a:ln w="25400">
            <a:solidFill>
              <a:schemeClr val="tx1"/>
            </a:solidFill>
            <a:headEnd type="none" w="lg" len="lg"/>
            <a:tailEnd type="diamond"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E1D5066-B772-4D5B-A91A-9CC264608664}"/>
              </a:ext>
            </a:extLst>
          </p:cNvPr>
          <p:cNvCxnSpPr>
            <a:cxnSpLocks/>
          </p:cNvCxnSpPr>
          <p:nvPr/>
        </p:nvCxnSpPr>
        <p:spPr>
          <a:xfrm rot="-1200000">
            <a:off x="7092024" y="1676753"/>
            <a:ext cx="53788" cy="3135085"/>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EA8AA90-56EC-4884-9695-9D40BF88C759}"/>
              </a:ext>
            </a:extLst>
          </p:cNvPr>
          <p:cNvCxnSpPr>
            <a:cxnSpLocks/>
          </p:cNvCxnSpPr>
          <p:nvPr/>
        </p:nvCxnSpPr>
        <p:spPr>
          <a:xfrm rot="-360000" flipH="1">
            <a:off x="3539866" y="4352608"/>
            <a:ext cx="6600584" cy="96862"/>
          </a:xfrm>
          <a:prstGeom prst="line">
            <a:avLst/>
          </a:prstGeom>
          <a:ln w="25400">
            <a:solidFill>
              <a:schemeClr val="accent1">
                <a:lumMod val="75000"/>
              </a:schemeClr>
            </a:solidFill>
            <a:tailEnd type="diamond" w="lg" len="lg"/>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AEA3A52-AE34-4A80-AC62-9807FF2B638F}"/>
              </a:ext>
            </a:extLst>
          </p:cNvPr>
          <p:cNvSpPr txBox="1"/>
          <p:nvPr/>
        </p:nvSpPr>
        <p:spPr>
          <a:xfrm rot="4200000">
            <a:off x="6174440" y="2864848"/>
            <a:ext cx="2085827"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Wind 340° @ 15kt</a:t>
            </a:r>
          </a:p>
        </p:txBody>
      </p:sp>
      <p:sp>
        <p:nvSpPr>
          <p:cNvPr id="2" name="Arrow: Right 1">
            <a:extLst>
              <a:ext uri="{FF2B5EF4-FFF2-40B4-BE49-F238E27FC236}">
                <a16:creationId xmlns:a16="http://schemas.microsoft.com/office/drawing/2014/main" id="{F5D8D82F-0258-4287-9B8A-07549923D5A0}"/>
              </a:ext>
            </a:extLst>
          </p:cNvPr>
          <p:cNvSpPr/>
          <p:nvPr/>
        </p:nvSpPr>
        <p:spPr>
          <a:xfrm>
            <a:off x="1296784" y="3949414"/>
            <a:ext cx="2096075" cy="1689531"/>
          </a:xfrm>
          <a:prstGeom prst="rightArrow">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Actual Position</a:t>
            </a:r>
          </a:p>
          <a:p>
            <a:pPr algn="ctr"/>
            <a:r>
              <a:rPr lang="en-US" b="1" dirty="0">
                <a:solidFill>
                  <a:schemeClr val="tx1"/>
                </a:solidFill>
              </a:rPr>
              <a:t>At 03:04z</a:t>
            </a:r>
          </a:p>
          <a:p>
            <a:pPr algn="ctr"/>
            <a:r>
              <a:rPr lang="en-US" b="1" dirty="0">
                <a:solidFill>
                  <a:schemeClr val="tx1"/>
                </a:solidFill>
              </a:rPr>
              <a:t>will be here</a:t>
            </a:r>
          </a:p>
        </p:txBody>
      </p:sp>
      <p:sp>
        <p:nvSpPr>
          <p:cNvPr id="3" name="TextBox 2">
            <a:extLst>
              <a:ext uri="{FF2B5EF4-FFF2-40B4-BE49-F238E27FC236}">
                <a16:creationId xmlns:a16="http://schemas.microsoft.com/office/drawing/2014/main" id="{376C7D30-C426-4CF8-8A8A-D955CDB4EFB1}"/>
              </a:ext>
            </a:extLst>
          </p:cNvPr>
          <p:cNvSpPr txBox="1"/>
          <p:nvPr/>
        </p:nvSpPr>
        <p:spPr>
          <a:xfrm>
            <a:off x="2694117" y="163009"/>
            <a:ext cx="4798569" cy="1200329"/>
          </a:xfrm>
          <a:prstGeom prst="rect">
            <a:avLst/>
          </a:prstGeom>
          <a:solidFill>
            <a:schemeClr val="accent4">
              <a:lumMod val="20000"/>
              <a:lumOff val="80000"/>
            </a:schemeClr>
          </a:solidFill>
        </p:spPr>
        <p:txBody>
          <a:bodyPr wrap="square" rtlCol="0">
            <a:spAutoFit/>
          </a:bodyPr>
          <a:lstStyle/>
          <a:p>
            <a:pPr algn="ctr"/>
            <a:r>
              <a:rPr lang="en-US" dirty="0"/>
              <a:t>It has been several hours since your last fix. </a:t>
            </a:r>
          </a:p>
          <a:p>
            <a:pPr algn="ctr"/>
            <a:r>
              <a:rPr lang="en-US" dirty="0"/>
              <a:t>Your Flight has been uneventful. but a wind from </a:t>
            </a:r>
            <a:r>
              <a:rPr lang="en-US" b="1" dirty="0"/>
              <a:t>340</a:t>
            </a:r>
            <a:r>
              <a:rPr lang="en-US" b="1" dirty="0">
                <a:latin typeface="Arial" panose="020B0604020202020204" pitchFamily="34" charset="0"/>
                <a:cs typeface="Arial" panose="020B0604020202020204" pitchFamily="34" charset="0"/>
              </a:rPr>
              <a:t>° at 15 </a:t>
            </a:r>
            <a:r>
              <a:rPr lang="en-US" b="1" dirty="0" err="1">
                <a:latin typeface="Arial" panose="020B0604020202020204" pitchFamily="34" charset="0"/>
                <a:cs typeface="Arial" panose="020B0604020202020204" pitchFamily="34" charset="0"/>
              </a:rPr>
              <a:t>Kts</a:t>
            </a:r>
            <a:r>
              <a:rPr lang="en-US" b="1"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has shifted your track for the last </a:t>
            </a:r>
            <a:r>
              <a:rPr lang="en-US" b="1" dirty="0">
                <a:latin typeface="Arial" panose="020B0604020202020204" pitchFamily="34" charset="0"/>
                <a:cs typeface="Arial" panose="020B0604020202020204" pitchFamily="34" charset="0"/>
              </a:rPr>
              <a:t>2 hours</a:t>
            </a:r>
            <a:r>
              <a:rPr lang="en-US" dirty="0">
                <a:latin typeface="Arial" panose="020B0604020202020204" pitchFamily="34" charset="0"/>
                <a:cs typeface="Arial" panose="020B0604020202020204" pitchFamily="34" charset="0"/>
              </a:rPr>
              <a:t>.</a:t>
            </a:r>
            <a:endParaRPr lang="en-US" dirty="0"/>
          </a:p>
        </p:txBody>
      </p:sp>
      <p:sp>
        <p:nvSpPr>
          <p:cNvPr id="15" name="TextBox 14">
            <a:extLst>
              <a:ext uri="{FF2B5EF4-FFF2-40B4-BE49-F238E27FC236}">
                <a16:creationId xmlns:a16="http://schemas.microsoft.com/office/drawing/2014/main" id="{0032981D-7437-42F2-87AF-2FE7ADBD92B4}"/>
              </a:ext>
            </a:extLst>
          </p:cNvPr>
          <p:cNvSpPr txBox="1"/>
          <p:nvPr/>
        </p:nvSpPr>
        <p:spPr>
          <a:xfrm rot="-360000">
            <a:off x="4075654" y="4150756"/>
            <a:ext cx="2752741"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Actual Track 264° / 145kt</a:t>
            </a:r>
          </a:p>
        </p:txBody>
      </p:sp>
      <p:sp>
        <p:nvSpPr>
          <p:cNvPr id="17" name="TextBox 16">
            <a:extLst>
              <a:ext uri="{FF2B5EF4-FFF2-40B4-BE49-F238E27FC236}">
                <a16:creationId xmlns:a16="http://schemas.microsoft.com/office/drawing/2014/main" id="{AFF39CA0-DDE1-4438-804B-0E0E48AD7A76}"/>
              </a:ext>
            </a:extLst>
          </p:cNvPr>
          <p:cNvSpPr txBox="1"/>
          <p:nvPr/>
        </p:nvSpPr>
        <p:spPr>
          <a:xfrm>
            <a:off x="6902664" y="1444804"/>
            <a:ext cx="912173" cy="646331"/>
          </a:xfrm>
          <a:prstGeom prst="rect">
            <a:avLst/>
          </a:prstGeom>
          <a:noFill/>
        </p:spPr>
        <p:txBody>
          <a:bodyPr wrap="none" rtlCol="0">
            <a:spAutoFit/>
          </a:bodyPr>
          <a:lstStyle/>
          <a:p>
            <a:r>
              <a:rPr lang="en-US" b="1" dirty="0"/>
              <a:t>TC 270</a:t>
            </a:r>
            <a:r>
              <a:rPr lang="en-US" dirty="0">
                <a:latin typeface="Arial" panose="020B0604020202020204" pitchFamily="34" charset="0"/>
                <a:cs typeface="Arial" panose="020B0604020202020204" pitchFamily="34" charset="0"/>
              </a:rPr>
              <a:t>°</a:t>
            </a:r>
            <a:endParaRPr lang="en-US" b="1" dirty="0"/>
          </a:p>
          <a:p>
            <a:r>
              <a:rPr lang="en-US" b="1" dirty="0"/>
              <a:t>150 </a:t>
            </a:r>
            <a:r>
              <a:rPr lang="en-US" b="1" dirty="0" err="1"/>
              <a:t>Kts</a:t>
            </a:r>
            <a:endParaRPr lang="en-US" b="1" dirty="0"/>
          </a:p>
        </p:txBody>
      </p:sp>
      <p:sp>
        <p:nvSpPr>
          <p:cNvPr id="19" name="Flowchart: Or 18">
            <a:extLst>
              <a:ext uri="{FF2B5EF4-FFF2-40B4-BE49-F238E27FC236}">
                <a16:creationId xmlns:a16="http://schemas.microsoft.com/office/drawing/2014/main" id="{40D0935D-1A06-4CE1-9AE5-7817422EB1BA}"/>
              </a:ext>
            </a:extLst>
          </p:cNvPr>
          <p:cNvSpPr/>
          <p:nvPr/>
        </p:nvSpPr>
        <p:spPr>
          <a:xfrm>
            <a:off x="6449222" y="1666563"/>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D9CD21D0-77FD-455F-B4E5-5CF06447357C}"/>
              </a:ext>
            </a:extLst>
          </p:cNvPr>
          <p:cNvSpPr txBox="1"/>
          <p:nvPr/>
        </p:nvSpPr>
        <p:spPr>
          <a:xfrm>
            <a:off x="5628151" y="1930392"/>
            <a:ext cx="1156086" cy="369332"/>
          </a:xfrm>
          <a:prstGeom prst="rect">
            <a:avLst/>
          </a:prstGeom>
          <a:noFill/>
        </p:spPr>
        <p:txBody>
          <a:bodyPr wrap="none" rtlCol="0">
            <a:spAutoFit/>
          </a:bodyPr>
          <a:lstStyle/>
          <a:p>
            <a:r>
              <a:rPr lang="en-US" b="1" dirty="0"/>
              <a:t>DR 02:48Z</a:t>
            </a:r>
          </a:p>
        </p:txBody>
      </p:sp>
    </p:spTree>
    <p:extLst>
      <p:ext uri="{BB962C8B-B14F-4D97-AF65-F5344CB8AC3E}">
        <p14:creationId xmlns:p14="http://schemas.microsoft.com/office/powerpoint/2010/main" val="892289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8157288-1FC3-4504-A00D-BEFFE36F012D}"/>
              </a:ext>
            </a:extLst>
          </p:cNvPr>
          <p:cNvPicPr>
            <a:picLocks noChangeAspect="1"/>
          </p:cNvPicPr>
          <p:nvPr/>
        </p:nvPicPr>
        <p:blipFill>
          <a:blip r:embed="rId4"/>
          <a:stretch>
            <a:fillRect/>
          </a:stretch>
        </p:blipFill>
        <p:spPr>
          <a:xfrm>
            <a:off x="628874" y="0"/>
            <a:ext cx="10934251" cy="6858000"/>
          </a:xfrm>
          <a:prstGeom prst="rect">
            <a:avLst/>
          </a:prstGeom>
        </p:spPr>
      </p:pic>
      <p:cxnSp>
        <p:nvCxnSpPr>
          <p:cNvPr id="12" name="Straight Connector 11">
            <a:extLst>
              <a:ext uri="{FF2B5EF4-FFF2-40B4-BE49-F238E27FC236}">
                <a16:creationId xmlns:a16="http://schemas.microsoft.com/office/drawing/2014/main" id="{30B1A2FD-6E2A-4769-94AD-29A633C415CF}"/>
              </a:ext>
            </a:extLst>
          </p:cNvPr>
          <p:cNvCxnSpPr>
            <a:cxnSpLocks/>
          </p:cNvCxnSpPr>
          <p:nvPr/>
        </p:nvCxnSpPr>
        <p:spPr>
          <a:xfrm flipH="1">
            <a:off x="2430077" y="1690487"/>
            <a:ext cx="8412094" cy="159446"/>
          </a:xfrm>
          <a:prstGeom prst="line">
            <a:avLst/>
          </a:prstGeom>
          <a:ln w="25400">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E1D5066-B772-4D5B-A91A-9CC264608664}"/>
              </a:ext>
            </a:extLst>
          </p:cNvPr>
          <p:cNvCxnSpPr>
            <a:cxnSpLocks/>
          </p:cNvCxnSpPr>
          <p:nvPr/>
        </p:nvCxnSpPr>
        <p:spPr>
          <a:xfrm rot="-1200000">
            <a:off x="2964586" y="1764596"/>
            <a:ext cx="53788" cy="3135085"/>
          </a:xfrm>
          <a:prstGeom prst="straightConnector1">
            <a:avLst/>
          </a:prstGeom>
          <a:ln w="25400">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EA8AA90-56EC-4884-9695-9D40BF88C759}"/>
              </a:ext>
            </a:extLst>
          </p:cNvPr>
          <p:cNvCxnSpPr>
            <a:cxnSpLocks/>
          </p:cNvCxnSpPr>
          <p:nvPr/>
        </p:nvCxnSpPr>
        <p:spPr>
          <a:xfrm rot="-360000" flipH="1">
            <a:off x="3539866" y="4352608"/>
            <a:ext cx="6600584" cy="96862"/>
          </a:xfrm>
          <a:prstGeom prst="line">
            <a:avLst/>
          </a:prstGeom>
          <a:ln w="25400">
            <a:tailEnd type="oval" w="lg" len="lg"/>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CAFA0B50-9761-4C17-ABD8-963AA08ACE75}"/>
              </a:ext>
            </a:extLst>
          </p:cNvPr>
          <p:cNvGrpSpPr/>
          <p:nvPr/>
        </p:nvGrpSpPr>
        <p:grpSpPr>
          <a:xfrm rot="360000">
            <a:off x="2443945" y="1719541"/>
            <a:ext cx="2993230" cy="220522"/>
            <a:chOff x="4350233" y="3653130"/>
            <a:chExt cx="2993230" cy="220522"/>
          </a:xfrm>
        </p:grpSpPr>
        <p:cxnSp>
          <p:nvCxnSpPr>
            <p:cNvPr id="22" name="Straight Connector 21">
              <a:extLst>
                <a:ext uri="{FF2B5EF4-FFF2-40B4-BE49-F238E27FC236}">
                  <a16:creationId xmlns:a16="http://schemas.microsoft.com/office/drawing/2014/main" id="{04343BB4-3603-49BE-B158-F5EA6B610F5E}"/>
                </a:ext>
              </a:extLst>
            </p:cNvPr>
            <p:cNvCxnSpPr>
              <a:cxnSpLocks/>
            </p:cNvCxnSpPr>
            <p:nvPr/>
          </p:nvCxnSpPr>
          <p:spPr>
            <a:xfrm rot="5040000">
              <a:off x="4853538" y="3370347"/>
              <a:ext cx="0" cy="1006609"/>
            </a:xfrm>
            <a:prstGeom prst="line">
              <a:avLst/>
            </a:prstGeom>
            <a:ln>
              <a:tailEnd type="none" w="lg" len="lg"/>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85E2B3B-A8DA-473A-A0AE-6E1D3C52022C}"/>
                </a:ext>
              </a:extLst>
            </p:cNvPr>
            <p:cNvCxnSpPr>
              <a:cxnSpLocks/>
            </p:cNvCxnSpPr>
            <p:nvPr/>
          </p:nvCxnSpPr>
          <p:spPr>
            <a:xfrm rot="5040000">
              <a:off x="5839064" y="3265127"/>
              <a:ext cx="0" cy="1006609"/>
            </a:xfrm>
            <a:prstGeom prst="line">
              <a:avLst/>
            </a:prstGeom>
            <a:ln>
              <a:tailEnd type="diamond" w="lg" len="lg"/>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FC53E0C-5B65-421B-8093-FD58F730FB58}"/>
                </a:ext>
              </a:extLst>
            </p:cNvPr>
            <p:cNvCxnSpPr>
              <a:cxnSpLocks/>
            </p:cNvCxnSpPr>
            <p:nvPr/>
          </p:nvCxnSpPr>
          <p:spPr>
            <a:xfrm rot="5040000">
              <a:off x="6840159" y="3149825"/>
              <a:ext cx="0" cy="1006609"/>
            </a:xfrm>
            <a:prstGeom prst="line">
              <a:avLst/>
            </a:prstGeom>
            <a:ln>
              <a:headEnd type="diamond" w="lg" len="lg"/>
              <a:tailEnd type="diamond" w="lg" len="lg"/>
            </a:ln>
          </p:spPr>
          <p:style>
            <a:lnRef idx="1">
              <a:schemeClr val="accent1"/>
            </a:lnRef>
            <a:fillRef idx="0">
              <a:schemeClr val="accent1"/>
            </a:fillRef>
            <a:effectRef idx="0">
              <a:schemeClr val="accent1"/>
            </a:effectRef>
            <a:fontRef idx="minor">
              <a:schemeClr val="tx1"/>
            </a:fontRef>
          </p:style>
        </p:cxnSp>
      </p:grpSp>
      <p:sp>
        <p:nvSpPr>
          <p:cNvPr id="25" name="TextBox 24">
            <a:extLst>
              <a:ext uri="{FF2B5EF4-FFF2-40B4-BE49-F238E27FC236}">
                <a16:creationId xmlns:a16="http://schemas.microsoft.com/office/drawing/2014/main" id="{8BB45C51-7EBA-4208-9FB5-3B89C8214A41}"/>
              </a:ext>
            </a:extLst>
          </p:cNvPr>
          <p:cNvSpPr txBox="1"/>
          <p:nvPr/>
        </p:nvSpPr>
        <p:spPr>
          <a:xfrm rot="4200000">
            <a:off x="2097741" y="3059630"/>
            <a:ext cx="2085827"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Wind 340° @ 15kt</a:t>
            </a:r>
          </a:p>
        </p:txBody>
      </p:sp>
      <p:sp>
        <p:nvSpPr>
          <p:cNvPr id="27" name="TextBox 26">
            <a:extLst>
              <a:ext uri="{FF2B5EF4-FFF2-40B4-BE49-F238E27FC236}">
                <a16:creationId xmlns:a16="http://schemas.microsoft.com/office/drawing/2014/main" id="{A8E6D212-8683-4C17-BA60-32BD3A04F8D7}"/>
              </a:ext>
            </a:extLst>
          </p:cNvPr>
          <p:cNvSpPr txBox="1"/>
          <p:nvPr/>
        </p:nvSpPr>
        <p:spPr>
          <a:xfrm>
            <a:off x="2935301" y="2340455"/>
            <a:ext cx="5747657" cy="923330"/>
          </a:xfrm>
          <a:prstGeom prst="rect">
            <a:avLst/>
          </a:prstGeom>
          <a:solidFill>
            <a:schemeClr val="accent4">
              <a:lumMod val="20000"/>
              <a:lumOff val="80000"/>
            </a:schemeClr>
          </a:solidFill>
        </p:spPr>
        <p:txBody>
          <a:bodyPr wrap="square" rtlCol="0">
            <a:spAutoFit/>
          </a:bodyPr>
          <a:lstStyle/>
          <a:p>
            <a:pPr algn="ctr"/>
            <a:r>
              <a:rPr lang="en-US" dirty="0"/>
              <a:t>We will plan three star sights at 4 minute (10 Nm) intervals</a:t>
            </a:r>
          </a:p>
          <a:p>
            <a:pPr algn="ctr"/>
            <a:r>
              <a:rPr lang="en-US" dirty="0"/>
              <a:t>02:52Z     02:56Z     and 03:00Z</a:t>
            </a:r>
          </a:p>
          <a:p>
            <a:pPr algn="ctr"/>
            <a:r>
              <a:rPr lang="en-US" dirty="0"/>
              <a:t> This makes use of the Almanac and tables easier.</a:t>
            </a:r>
          </a:p>
        </p:txBody>
      </p:sp>
      <p:cxnSp>
        <p:nvCxnSpPr>
          <p:cNvPr id="34" name="Straight Connector 33">
            <a:extLst>
              <a:ext uri="{FF2B5EF4-FFF2-40B4-BE49-F238E27FC236}">
                <a16:creationId xmlns:a16="http://schemas.microsoft.com/office/drawing/2014/main" id="{9F901473-D3F6-4A80-AE13-3209B6CA162C}"/>
              </a:ext>
            </a:extLst>
          </p:cNvPr>
          <p:cNvCxnSpPr>
            <a:cxnSpLocks/>
          </p:cNvCxnSpPr>
          <p:nvPr/>
        </p:nvCxnSpPr>
        <p:spPr>
          <a:xfrm rot="5460000">
            <a:off x="4395646" y="-224062"/>
            <a:ext cx="143436" cy="4080222"/>
          </a:xfrm>
          <a:prstGeom prst="line">
            <a:avLst/>
          </a:prstGeom>
          <a:ln w="25400">
            <a:headEnd type="oval" w="lg" len="lg"/>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6E2B38E-7EBA-418D-96F6-F9E76F0D8E76}"/>
              </a:ext>
            </a:extLst>
          </p:cNvPr>
          <p:cNvCxnSpPr/>
          <p:nvPr/>
        </p:nvCxnSpPr>
        <p:spPr>
          <a:xfrm>
            <a:off x="2978376" y="4825343"/>
            <a:ext cx="49682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8D061FD9-93B5-4C0A-844E-16942ADCF1D7}"/>
              </a:ext>
            </a:extLst>
          </p:cNvPr>
          <p:cNvCxnSpPr/>
          <p:nvPr/>
        </p:nvCxnSpPr>
        <p:spPr>
          <a:xfrm>
            <a:off x="3499663" y="2464208"/>
            <a:ext cx="92209" cy="4554248"/>
          </a:xfrm>
          <a:prstGeom prst="line">
            <a:avLst/>
          </a:prstGeom>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BA399340-81CF-4830-8D80-BC0E048C20EF}"/>
              </a:ext>
            </a:extLst>
          </p:cNvPr>
          <p:cNvSpPr txBox="1"/>
          <p:nvPr/>
        </p:nvSpPr>
        <p:spPr>
          <a:xfrm>
            <a:off x="6902664" y="1444804"/>
            <a:ext cx="912173" cy="646331"/>
          </a:xfrm>
          <a:prstGeom prst="rect">
            <a:avLst/>
          </a:prstGeom>
          <a:noFill/>
        </p:spPr>
        <p:txBody>
          <a:bodyPr wrap="none" rtlCol="0">
            <a:spAutoFit/>
          </a:bodyPr>
          <a:lstStyle/>
          <a:p>
            <a:r>
              <a:rPr lang="en-US" b="1" dirty="0"/>
              <a:t>TC 270</a:t>
            </a:r>
            <a:r>
              <a:rPr lang="en-US" dirty="0">
                <a:latin typeface="Arial" panose="020B0604020202020204" pitchFamily="34" charset="0"/>
                <a:cs typeface="Arial" panose="020B0604020202020204" pitchFamily="34" charset="0"/>
              </a:rPr>
              <a:t>°</a:t>
            </a:r>
            <a:endParaRPr lang="en-US" b="1" dirty="0"/>
          </a:p>
          <a:p>
            <a:r>
              <a:rPr lang="en-US" b="1" dirty="0"/>
              <a:t>150 </a:t>
            </a:r>
            <a:r>
              <a:rPr lang="en-US" b="1" dirty="0" err="1"/>
              <a:t>Kts</a:t>
            </a:r>
            <a:endParaRPr lang="en-US" b="1" dirty="0"/>
          </a:p>
        </p:txBody>
      </p:sp>
      <p:sp>
        <p:nvSpPr>
          <p:cNvPr id="30" name="Flowchart: Or 29">
            <a:extLst>
              <a:ext uri="{FF2B5EF4-FFF2-40B4-BE49-F238E27FC236}">
                <a16:creationId xmlns:a16="http://schemas.microsoft.com/office/drawing/2014/main" id="{465798FB-3050-404C-A054-8B98A87E4889}"/>
              </a:ext>
            </a:extLst>
          </p:cNvPr>
          <p:cNvSpPr/>
          <p:nvPr/>
        </p:nvSpPr>
        <p:spPr>
          <a:xfrm>
            <a:off x="6449222" y="1666563"/>
            <a:ext cx="216587" cy="202812"/>
          </a:xfrm>
          <a:prstGeom prst="flowChartOr">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B063EED6-7248-40AF-8FDE-0265FAF448D7}"/>
              </a:ext>
            </a:extLst>
          </p:cNvPr>
          <p:cNvSpPr txBox="1"/>
          <p:nvPr/>
        </p:nvSpPr>
        <p:spPr>
          <a:xfrm>
            <a:off x="5628151" y="1930392"/>
            <a:ext cx="1156086" cy="369332"/>
          </a:xfrm>
          <a:prstGeom prst="rect">
            <a:avLst/>
          </a:prstGeom>
          <a:noFill/>
        </p:spPr>
        <p:txBody>
          <a:bodyPr wrap="none" rtlCol="0">
            <a:spAutoFit/>
          </a:bodyPr>
          <a:lstStyle/>
          <a:p>
            <a:r>
              <a:rPr lang="en-US" b="1" dirty="0"/>
              <a:t>DR 02:48Z</a:t>
            </a:r>
          </a:p>
        </p:txBody>
      </p:sp>
    </p:spTree>
    <p:extLst>
      <p:ext uri="{BB962C8B-B14F-4D97-AF65-F5344CB8AC3E}">
        <p14:creationId xmlns:p14="http://schemas.microsoft.com/office/powerpoint/2010/main" val="1512958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89203B1A-CF9E-43D0-B559-5F8419750A06}"/>
              </a:ext>
            </a:extLst>
          </p:cNvPr>
          <p:cNvPicPr>
            <a:picLocks noGrp="1" noChangeAspect="1"/>
          </p:cNvPicPr>
          <p:nvPr>
            <p:ph idx="1"/>
          </p:nvPr>
        </p:nvPicPr>
        <p:blipFill>
          <a:blip r:embed="rId3"/>
          <a:stretch>
            <a:fillRect/>
          </a:stretch>
        </p:blipFill>
        <p:spPr>
          <a:xfrm>
            <a:off x="8050671" y="1930312"/>
            <a:ext cx="3880761" cy="5259720"/>
          </a:xfrm>
          <a:prstGeom prst="rect">
            <a:avLst/>
          </a:prstGeom>
        </p:spPr>
      </p:pic>
      <p:pic>
        <p:nvPicPr>
          <p:cNvPr id="7" name="Picture 6">
            <a:extLst>
              <a:ext uri="{FF2B5EF4-FFF2-40B4-BE49-F238E27FC236}">
                <a16:creationId xmlns:a16="http://schemas.microsoft.com/office/drawing/2014/main" id="{E67B7C6D-42CB-431D-B096-C8279EF95516}"/>
              </a:ext>
            </a:extLst>
          </p:cNvPr>
          <p:cNvPicPr>
            <a:picLocks noChangeAspect="1"/>
          </p:cNvPicPr>
          <p:nvPr/>
        </p:nvPicPr>
        <p:blipFill>
          <a:blip r:embed="rId4"/>
          <a:stretch>
            <a:fillRect/>
          </a:stretch>
        </p:blipFill>
        <p:spPr>
          <a:xfrm>
            <a:off x="4020209" y="1553292"/>
            <a:ext cx="4520033" cy="5742217"/>
          </a:xfrm>
          <a:prstGeom prst="rect">
            <a:avLst/>
          </a:prstGeom>
        </p:spPr>
      </p:pic>
      <p:pic>
        <p:nvPicPr>
          <p:cNvPr id="4" name="Picture 3">
            <a:extLst>
              <a:ext uri="{FF2B5EF4-FFF2-40B4-BE49-F238E27FC236}">
                <a16:creationId xmlns:a16="http://schemas.microsoft.com/office/drawing/2014/main" id="{10E52738-29B0-415F-B768-D1AA51B8A2C3}"/>
              </a:ext>
            </a:extLst>
          </p:cNvPr>
          <p:cNvPicPr>
            <a:picLocks noChangeAspect="1"/>
          </p:cNvPicPr>
          <p:nvPr/>
        </p:nvPicPr>
        <p:blipFill>
          <a:blip r:embed="rId5"/>
          <a:stretch>
            <a:fillRect/>
          </a:stretch>
        </p:blipFill>
        <p:spPr>
          <a:xfrm>
            <a:off x="537031" y="1027906"/>
            <a:ext cx="3879926" cy="5356000"/>
          </a:xfrm>
          <a:prstGeom prst="rect">
            <a:avLst/>
          </a:prstGeom>
        </p:spPr>
      </p:pic>
      <p:sp>
        <p:nvSpPr>
          <p:cNvPr id="8" name="TextBox 7">
            <a:extLst>
              <a:ext uri="{FF2B5EF4-FFF2-40B4-BE49-F238E27FC236}">
                <a16:creationId xmlns:a16="http://schemas.microsoft.com/office/drawing/2014/main" id="{2502BB33-A2F8-473F-982A-A845498571F8}"/>
              </a:ext>
            </a:extLst>
          </p:cNvPr>
          <p:cNvSpPr txBox="1"/>
          <p:nvPr/>
        </p:nvSpPr>
        <p:spPr>
          <a:xfrm>
            <a:off x="4690841" y="236585"/>
            <a:ext cx="7156639" cy="1200329"/>
          </a:xfrm>
          <a:prstGeom prst="rect">
            <a:avLst/>
          </a:prstGeom>
          <a:noFill/>
        </p:spPr>
        <p:txBody>
          <a:bodyPr wrap="none" rtlCol="0">
            <a:spAutoFit/>
          </a:bodyPr>
          <a:lstStyle/>
          <a:p>
            <a:pPr algn="ctr"/>
            <a:r>
              <a:rPr lang="en-US" sz="3600" b="1" dirty="0"/>
              <a:t>These are the books we need to use </a:t>
            </a:r>
          </a:p>
          <a:p>
            <a:pPr algn="ctr"/>
            <a:r>
              <a:rPr lang="en-US" sz="3600" b="1" dirty="0">
                <a:latin typeface="Algerian" panose="04020705040A02060702" pitchFamily="82" charset="0"/>
              </a:rPr>
              <a:t>Celestial Navigation</a:t>
            </a:r>
            <a:r>
              <a:rPr lang="en-US" dirty="0">
                <a:latin typeface="Algerian" panose="04020705040A02060702" pitchFamily="82" charset="0"/>
              </a:rPr>
              <a:t>.</a:t>
            </a:r>
          </a:p>
        </p:txBody>
      </p:sp>
    </p:spTree>
    <p:extLst>
      <p:ext uri="{BB962C8B-B14F-4D97-AF65-F5344CB8AC3E}">
        <p14:creationId xmlns:p14="http://schemas.microsoft.com/office/powerpoint/2010/main" val="37541287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5" name="Content Placeholder 4" descr="A picture containing sitting, white, black, small&#10;&#10;Description automatically generated">
            <a:extLst>
              <a:ext uri="{FF2B5EF4-FFF2-40B4-BE49-F238E27FC236}">
                <a16:creationId xmlns:a16="http://schemas.microsoft.com/office/drawing/2014/main" id="{880463CC-8624-4D21-9EE3-E67E2928B5CB}"/>
              </a:ext>
            </a:extLst>
          </p:cNvPr>
          <p:cNvPicPr>
            <a:picLocks noGrp="1" noChangeAspect="1"/>
          </p:cNvPicPr>
          <p:nvPr>
            <p:ph idx="1"/>
          </p:nvPr>
        </p:nvPicPr>
        <p:blipFill rotWithShape="1">
          <a:blip r:embed="rId4">
            <a:alphaModFix/>
            <a:extLst>
              <a:ext uri="{28A0092B-C50C-407E-A947-70E740481C1C}">
                <a14:useLocalDpi xmlns:a14="http://schemas.microsoft.com/office/drawing/2010/main" val="0"/>
              </a:ext>
            </a:extLst>
          </a:blip>
          <a:srcRect t="16499" r="3296" b="17282"/>
          <a:stretch/>
        </p:blipFill>
        <p:spPr>
          <a:xfrm>
            <a:off x="893763" y="2300400"/>
            <a:ext cx="4815647" cy="3323475"/>
          </a:xfrm>
          <a:ln cap="rnd">
            <a:solidFill>
              <a:schemeClr val="accent1"/>
            </a:solidFill>
          </a:ln>
          <a:effectLst>
            <a:softEdge rad="0"/>
          </a:effectLst>
        </p:spPr>
      </p:pic>
      <p:sp>
        <p:nvSpPr>
          <p:cNvPr id="2" name="Title 1">
            <a:extLst>
              <a:ext uri="{FF2B5EF4-FFF2-40B4-BE49-F238E27FC236}">
                <a16:creationId xmlns:a16="http://schemas.microsoft.com/office/drawing/2014/main" id="{524132E2-8003-4A68-8BC3-CAE94272385F}"/>
              </a:ext>
            </a:extLst>
          </p:cNvPr>
          <p:cNvSpPr>
            <a:spLocks noGrp="1"/>
          </p:cNvSpPr>
          <p:nvPr>
            <p:ph type="title"/>
          </p:nvPr>
        </p:nvSpPr>
        <p:spPr/>
        <p:txBody>
          <a:bodyPr/>
          <a:lstStyle/>
          <a:p>
            <a:pPr algn="ctr"/>
            <a:r>
              <a:rPr lang="en-US" dirty="0">
                <a:latin typeface="Arial Black" panose="020B0A04020102020204" pitchFamily="34" charset="0"/>
              </a:rPr>
              <a:t>Bubble Sextant</a:t>
            </a:r>
          </a:p>
        </p:txBody>
      </p:sp>
      <p:pic>
        <p:nvPicPr>
          <p:cNvPr id="1026" name="Picture 2" descr="Bubble Sextant - enlargement">
            <a:extLst>
              <a:ext uri="{FF2B5EF4-FFF2-40B4-BE49-F238E27FC236}">
                <a16:creationId xmlns:a16="http://schemas.microsoft.com/office/drawing/2014/main" id="{4937DF7E-4107-4A9D-96D4-3D575BAE44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670" y="2225125"/>
            <a:ext cx="5053130" cy="347402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64D7F89-9363-4450-A70B-E4E27130FF7B}"/>
              </a:ext>
            </a:extLst>
          </p:cNvPr>
          <p:cNvSpPr txBox="1"/>
          <p:nvPr/>
        </p:nvSpPr>
        <p:spPr>
          <a:xfrm>
            <a:off x="1884217" y="1635269"/>
            <a:ext cx="2698866" cy="523220"/>
          </a:xfrm>
          <a:prstGeom prst="rect">
            <a:avLst/>
          </a:prstGeom>
          <a:noFill/>
        </p:spPr>
        <p:txBody>
          <a:bodyPr wrap="square" rtlCol="0">
            <a:spAutoFit/>
          </a:bodyPr>
          <a:lstStyle/>
          <a:p>
            <a:r>
              <a:rPr lang="en-US" sz="2800" dirty="0">
                <a:latin typeface="Arial Black" panose="020B0A04020102020204" pitchFamily="34" charset="0"/>
              </a:rPr>
              <a:t>A-12 Sextant</a:t>
            </a:r>
          </a:p>
        </p:txBody>
      </p:sp>
      <p:sp>
        <p:nvSpPr>
          <p:cNvPr id="6" name="TextBox 5">
            <a:extLst>
              <a:ext uri="{FF2B5EF4-FFF2-40B4-BE49-F238E27FC236}">
                <a16:creationId xmlns:a16="http://schemas.microsoft.com/office/drawing/2014/main" id="{DA5FE57F-EEB8-4F38-B00D-E2419A97F405}"/>
              </a:ext>
            </a:extLst>
          </p:cNvPr>
          <p:cNvSpPr txBox="1"/>
          <p:nvPr/>
        </p:nvSpPr>
        <p:spPr>
          <a:xfrm>
            <a:off x="7711439" y="1635269"/>
            <a:ext cx="2698866" cy="523220"/>
          </a:xfrm>
          <a:prstGeom prst="rect">
            <a:avLst/>
          </a:prstGeom>
          <a:noFill/>
        </p:spPr>
        <p:txBody>
          <a:bodyPr wrap="square" rtlCol="0">
            <a:spAutoFit/>
          </a:bodyPr>
          <a:lstStyle/>
          <a:p>
            <a:r>
              <a:rPr lang="en-US" sz="2800" dirty="0">
                <a:latin typeface="Arial Black" panose="020B0A04020102020204" pitchFamily="34" charset="0"/>
              </a:rPr>
              <a:t>A-8 Sextant</a:t>
            </a:r>
          </a:p>
        </p:txBody>
      </p:sp>
    </p:spTree>
    <p:extLst>
      <p:ext uri="{BB962C8B-B14F-4D97-AF65-F5344CB8AC3E}">
        <p14:creationId xmlns:p14="http://schemas.microsoft.com/office/powerpoint/2010/main" val="14954970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736C928-2B18-4154-AB78-9B73630D4DC2}"/>
              </a:ext>
            </a:extLst>
          </p:cNvPr>
          <p:cNvGrpSpPr/>
          <p:nvPr/>
        </p:nvGrpSpPr>
        <p:grpSpPr>
          <a:xfrm>
            <a:off x="9236402" y="84524"/>
            <a:ext cx="2371417" cy="6858000"/>
            <a:chOff x="9236402" y="84524"/>
            <a:chExt cx="2371417" cy="6858000"/>
          </a:xfrm>
        </p:grpSpPr>
        <p:pic>
          <p:nvPicPr>
            <p:cNvPr id="7" name="Picture 6">
              <a:extLst>
                <a:ext uri="{FF2B5EF4-FFF2-40B4-BE49-F238E27FC236}">
                  <a16:creationId xmlns:a16="http://schemas.microsoft.com/office/drawing/2014/main" id="{A964EB1A-5060-4700-9227-57C61879CDEE}"/>
                </a:ext>
              </a:extLst>
            </p:cNvPr>
            <p:cNvPicPr>
              <a:picLocks noChangeAspect="1"/>
            </p:cNvPicPr>
            <p:nvPr/>
          </p:nvPicPr>
          <p:blipFill>
            <a:blip r:embed="rId4"/>
            <a:stretch>
              <a:fillRect/>
            </a:stretch>
          </p:blipFill>
          <p:spPr>
            <a:xfrm>
              <a:off x="9236402" y="84524"/>
              <a:ext cx="2371417" cy="6858000"/>
            </a:xfrm>
            <a:prstGeom prst="rect">
              <a:avLst/>
            </a:prstGeom>
          </p:spPr>
        </p:pic>
        <p:sp>
          <p:nvSpPr>
            <p:cNvPr id="11" name="Rectangle: Rounded Corners 10">
              <a:extLst>
                <a:ext uri="{FF2B5EF4-FFF2-40B4-BE49-F238E27FC236}">
                  <a16:creationId xmlns:a16="http://schemas.microsoft.com/office/drawing/2014/main" id="{0895D984-7008-4843-B975-B71616AA4164}"/>
                </a:ext>
              </a:extLst>
            </p:cNvPr>
            <p:cNvSpPr/>
            <p:nvPr/>
          </p:nvSpPr>
          <p:spPr>
            <a:xfrm>
              <a:off x="9236402" y="4041802"/>
              <a:ext cx="669312" cy="338097"/>
            </a:xfrm>
            <a:prstGeom prst="roundRect">
              <a:avLst/>
            </a:prstGeom>
            <a:noFill/>
            <a:ln w="730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88507A0A-9903-4897-B494-33749DC8B89B}"/>
                </a:ext>
              </a:extLst>
            </p:cNvPr>
            <p:cNvSpPr/>
            <p:nvPr/>
          </p:nvSpPr>
          <p:spPr>
            <a:xfrm>
              <a:off x="9959503" y="5137418"/>
              <a:ext cx="669312" cy="338097"/>
            </a:xfrm>
            <a:prstGeom prst="roundRect">
              <a:avLst/>
            </a:prstGeom>
            <a:noFill/>
            <a:ln w="730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id="{9208D1F6-8B2B-4BB9-AC18-BCFB4B3A3CD6}"/>
              </a:ext>
            </a:extLst>
          </p:cNvPr>
          <p:cNvGrpSpPr/>
          <p:nvPr/>
        </p:nvGrpSpPr>
        <p:grpSpPr>
          <a:xfrm>
            <a:off x="184416" y="651388"/>
            <a:ext cx="8942534" cy="5359879"/>
            <a:chOff x="184416" y="651388"/>
            <a:chExt cx="8942534" cy="5359879"/>
          </a:xfrm>
        </p:grpSpPr>
        <p:pic>
          <p:nvPicPr>
            <p:cNvPr id="4" name="Picture 3">
              <a:extLst>
                <a:ext uri="{FF2B5EF4-FFF2-40B4-BE49-F238E27FC236}">
                  <a16:creationId xmlns:a16="http://schemas.microsoft.com/office/drawing/2014/main" id="{FCC5B896-FC37-4A90-948C-C5AD9A903A37}"/>
                </a:ext>
              </a:extLst>
            </p:cNvPr>
            <p:cNvPicPr>
              <a:picLocks noChangeAspect="1"/>
            </p:cNvPicPr>
            <p:nvPr/>
          </p:nvPicPr>
          <p:blipFill>
            <a:blip r:embed="rId5"/>
            <a:stretch>
              <a:fillRect/>
            </a:stretch>
          </p:blipFill>
          <p:spPr>
            <a:xfrm>
              <a:off x="184416" y="651388"/>
              <a:ext cx="8942534" cy="5359879"/>
            </a:xfrm>
            <a:prstGeom prst="rect">
              <a:avLst/>
            </a:prstGeom>
          </p:spPr>
        </p:pic>
        <p:sp>
          <p:nvSpPr>
            <p:cNvPr id="5" name="Rectangle: Rounded Corners 4">
              <a:extLst>
                <a:ext uri="{FF2B5EF4-FFF2-40B4-BE49-F238E27FC236}">
                  <a16:creationId xmlns:a16="http://schemas.microsoft.com/office/drawing/2014/main" id="{6571EE54-2626-4EFE-8A12-98FA4F478F81}"/>
                </a:ext>
              </a:extLst>
            </p:cNvPr>
            <p:cNvSpPr/>
            <p:nvPr/>
          </p:nvSpPr>
          <p:spPr>
            <a:xfrm>
              <a:off x="2743200" y="4379898"/>
              <a:ext cx="864694" cy="594129"/>
            </a:xfrm>
            <a:prstGeom prst="roundRect">
              <a:avLst/>
            </a:prstGeom>
            <a:noFill/>
            <a:ln w="730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F69BDD6F-0BA5-4343-98AA-6010947AD88F}"/>
                </a:ext>
              </a:extLst>
            </p:cNvPr>
            <p:cNvSpPr txBox="1"/>
            <p:nvPr/>
          </p:nvSpPr>
          <p:spPr>
            <a:xfrm>
              <a:off x="4005928" y="4221772"/>
              <a:ext cx="1999130" cy="923330"/>
            </a:xfrm>
            <a:prstGeom prst="rect">
              <a:avLst/>
            </a:prstGeom>
            <a:solidFill>
              <a:schemeClr val="accent4">
                <a:lumMod val="20000"/>
                <a:lumOff val="80000"/>
              </a:schemeClr>
            </a:solidFill>
          </p:spPr>
          <p:txBody>
            <a:bodyPr wrap="square" rtlCol="0">
              <a:spAutoFit/>
            </a:bodyPr>
            <a:lstStyle/>
            <a:p>
              <a:pPr algn="ctr"/>
              <a:r>
                <a:rPr lang="en-US" b="1" dirty="0"/>
                <a:t>Aries GHA:</a:t>
              </a:r>
            </a:p>
            <a:p>
              <a:pPr algn="ctr"/>
              <a:r>
                <a:rPr lang="en-US" b="1" dirty="0"/>
                <a:t>02:50Z, 217</a:t>
              </a:r>
              <a:r>
                <a:rPr lang="en-US" b="1" dirty="0">
                  <a:cs typeface="Arial" panose="020B0604020202020204" pitchFamily="34" charset="0"/>
                </a:rPr>
                <a:t>° 38.6’</a:t>
              </a:r>
            </a:p>
            <a:p>
              <a:pPr algn="ctr"/>
              <a:r>
                <a:rPr lang="en-US" b="1" dirty="0"/>
                <a:t>03:00Z, 220</a:t>
              </a:r>
              <a:r>
                <a:rPr lang="en-US" b="1" dirty="0">
                  <a:cs typeface="Arial" panose="020B0604020202020204" pitchFamily="34" charset="0"/>
                </a:rPr>
                <a:t>° 09.0’</a:t>
              </a:r>
              <a:endParaRPr lang="en-US" b="1" dirty="0"/>
            </a:p>
          </p:txBody>
        </p:sp>
        <p:sp>
          <p:nvSpPr>
            <p:cNvPr id="9" name="Rectangle: Rounded Corners 8">
              <a:extLst>
                <a:ext uri="{FF2B5EF4-FFF2-40B4-BE49-F238E27FC236}">
                  <a16:creationId xmlns:a16="http://schemas.microsoft.com/office/drawing/2014/main" id="{5169A721-6962-43A0-A3AC-4AD19FFB11E9}"/>
                </a:ext>
              </a:extLst>
            </p:cNvPr>
            <p:cNvSpPr/>
            <p:nvPr/>
          </p:nvSpPr>
          <p:spPr>
            <a:xfrm>
              <a:off x="1984587" y="934719"/>
              <a:ext cx="6041813" cy="379449"/>
            </a:xfrm>
            <a:prstGeom prst="roundRect">
              <a:avLst/>
            </a:prstGeom>
            <a:noFill/>
            <a:ln w="730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Arrow: Down 1">
            <a:extLst>
              <a:ext uri="{FF2B5EF4-FFF2-40B4-BE49-F238E27FC236}">
                <a16:creationId xmlns:a16="http://schemas.microsoft.com/office/drawing/2014/main" id="{32DDDEF3-48C4-4650-A7A8-A1FBED79C7DD}"/>
              </a:ext>
            </a:extLst>
          </p:cNvPr>
          <p:cNvSpPr/>
          <p:nvPr/>
        </p:nvSpPr>
        <p:spPr>
          <a:xfrm>
            <a:off x="1056640" y="535093"/>
            <a:ext cx="609600" cy="70442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Z</a:t>
            </a:r>
          </a:p>
        </p:txBody>
      </p:sp>
      <p:sp>
        <p:nvSpPr>
          <p:cNvPr id="6" name="Arrow: Right 5">
            <a:extLst>
              <a:ext uri="{FF2B5EF4-FFF2-40B4-BE49-F238E27FC236}">
                <a16:creationId xmlns:a16="http://schemas.microsoft.com/office/drawing/2014/main" id="{1045CA64-F165-4AD6-833E-5ED7DABED0C0}"/>
              </a:ext>
            </a:extLst>
          </p:cNvPr>
          <p:cNvSpPr/>
          <p:nvPr/>
        </p:nvSpPr>
        <p:spPr>
          <a:xfrm>
            <a:off x="338005" y="4379898"/>
            <a:ext cx="703090" cy="5474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65C61F79-446C-4771-8CFE-6E3EA54164C8}"/>
              </a:ext>
            </a:extLst>
          </p:cNvPr>
          <p:cNvSpPr/>
          <p:nvPr/>
        </p:nvSpPr>
        <p:spPr>
          <a:xfrm>
            <a:off x="2538464" y="295835"/>
            <a:ext cx="4633301" cy="4532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From the 2020 Air Almanac</a:t>
            </a:r>
          </a:p>
        </p:txBody>
      </p:sp>
      <p:sp>
        <p:nvSpPr>
          <p:cNvPr id="14" name="TextBox 13">
            <a:extLst>
              <a:ext uri="{FF2B5EF4-FFF2-40B4-BE49-F238E27FC236}">
                <a16:creationId xmlns:a16="http://schemas.microsoft.com/office/drawing/2014/main" id="{2B225CD7-C50C-4254-BE84-3AED7864A146}"/>
              </a:ext>
            </a:extLst>
          </p:cNvPr>
          <p:cNvSpPr txBox="1"/>
          <p:nvPr/>
        </p:nvSpPr>
        <p:spPr>
          <a:xfrm>
            <a:off x="6321678" y="6073378"/>
            <a:ext cx="2805272" cy="646331"/>
          </a:xfrm>
          <a:prstGeom prst="rect">
            <a:avLst/>
          </a:prstGeom>
          <a:solidFill>
            <a:schemeClr val="accent4">
              <a:lumMod val="20000"/>
              <a:lumOff val="80000"/>
            </a:schemeClr>
          </a:solidFill>
        </p:spPr>
        <p:txBody>
          <a:bodyPr wrap="square" rtlCol="0">
            <a:spAutoFit/>
          </a:bodyPr>
          <a:lstStyle/>
          <a:p>
            <a:pPr algn="ctr"/>
            <a:r>
              <a:rPr lang="en-US" b="1" dirty="0"/>
              <a:t>Interpolation Table is in</a:t>
            </a:r>
          </a:p>
          <a:p>
            <a:pPr algn="ctr"/>
            <a:r>
              <a:rPr lang="en-US" b="1" dirty="0"/>
              <a:t>The front of the Almanac</a:t>
            </a:r>
          </a:p>
        </p:txBody>
      </p:sp>
    </p:spTree>
    <p:extLst>
      <p:ext uri="{BB962C8B-B14F-4D97-AF65-F5344CB8AC3E}">
        <p14:creationId xmlns:p14="http://schemas.microsoft.com/office/powerpoint/2010/main" val="4859424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E675733-370C-481A-9601-B0D4A9128760}"/>
              </a:ext>
            </a:extLst>
          </p:cNvPr>
          <p:cNvPicPr>
            <a:picLocks noChangeAspect="1"/>
          </p:cNvPicPr>
          <p:nvPr/>
        </p:nvPicPr>
        <p:blipFill>
          <a:blip r:embed="rId4"/>
          <a:stretch>
            <a:fillRect/>
          </a:stretch>
        </p:blipFill>
        <p:spPr>
          <a:xfrm>
            <a:off x="3364938" y="0"/>
            <a:ext cx="5462124" cy="6858000"/>
          </a:xfrm>
          <a:prstGeom prst="rect">
            <a:avLst/>
          </a:prstGeom>
        </p:spPr>
      </p:pic>
      <p:grpSp>
        <p:nvGrpSpPr>
          <p:cNvPr id="13" name="Group 12">
            <a:extLst>
              <a:ext uri="{FF2B5EF4-FFF2-40B4-BE49-F238E27FC236}">
                <a16:creationId xmlns:a16="http://schemas.microsoft.com/office/drawing/2014/main" id="{2F0A880A-18BC-42C7-A793-3EFE19458F25}"/>
              </a:ext>
            </a:extLst>
          </p:cNvPr>
          <p:cNvGrpSpPr/>
          <p:nvPr/>
        </p:nvGrpSpPr>
        <p:grpSpPr>
          <a:xfrm>
            <a:off x="1224485" y="276013"/>
            <a:ext cx="4803782" cy="1916854"/>
            <a:chOff x="1224485" y="276013"/>
            <a:chExt cx="4803782" cy="1916854"/>
          </a:xfrm>
        </p:grpSpPr>
        <p:sp>
          <p:nvSpPr>
            <p:cNvPr id="7" name="Speech Bubble: Rectangle 6">
              <a:extLst>
                <a:ext uri="{FF2B5EF4-FFF2-40B4-BE49-F238E27FC236}">
                  <a16:creationId xmlns:a16="http://schemas.microsoft.com/office/drawing/2014/main" id="{BF803419-0CC1-49BD-9B98-EBA5EC658843}"/>
                </a:ext>
              </a:extLst>
            </p:cNvPr>
            <p:cNvSpPr/>
            <p:nvPr/>
          </p:nvSpPr>
          <p:spPr>
            <a:xfrm>
              <a:off x="1224485" y="276013"/>
              <a:ext cx="2145659" cy="612648"/>
            </a:xfrm>
            <a:prstGeom prst="wedgeRectCallout">
              <a:avLst>
                <a:gd name="adj1" fmla="val 119959"/>
                <a:gd name="adj2" fmla="val 6471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Dead Reckoning</a:t>
              </a:r>
            </a:p>
            <a:p>
              <a:pPr algn="ctr"/>
              <a:r>
                <a:rPr lang="en-US" dirty="0"/>
                <a:t>Information</a:t>
              </a:r>
            </a:p>
          </p:txBody>
        </p:sp>
        <p:sp>
          <p:nvSpPr>
            <p:cNvPr id="9" name="Rectangle: Rounded Corners 8">
              <a:extLst>
                <a:ext uri="{FF2B5EF4-FFF2-40B4-BE49-F238E27FC236}">
                  <a16:creationId xmlns:a16="http://schemas.microsoft.com/office/drawing/2014/main" id="{E263D4C2-601C-4517-86B7-231335585D98}"/>
                </a:ext>
              </a:extLst>
            </p:cNvPr>
            <p:cNvSpPr/>
            <p:nvPr/>
          </p:nvSpPr>
          <p:spPr>
            <a:xfrm>
              <a:off x="4893733" y="702733"/>
              <a:ext cx="1134534" cy="1490134"/>
            </a:xfrm>
            <a:prstGeom prst="roundRect">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ame 10">
            <a:extLst>
              <a:ext uri="{FF2B5EF4-FFF2-40B4-BE49-F238E27FC236}">
                <a16:creationId xmlns:a16="http://schemas.microsoft.com/office/drawing/2014/main" id="{D1D090D6-01DC-4D3C-8875-5740CF18400E}"/>
              </a:ext>
            </a:extLst>
          </p:cNvPr>
          <p:cNvSpPr/>
          <p:nvPr/>
        </p:nvSpPr>
        <p:spPr>
          <a:xfrm>
            <a:off x="4490205" y="71718"/>
            <a:ext cx="4679576" cy="6158752"/>
          </a:xfrm>
          <a:custGeom>
            <a:avLst/>
            <a:gdLst>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584947 w 4679576"/>
              <a:gd name="connsiteY6" fmla="*/ 5573805 h 6158752"/>
              <a:gd name="connsiteX7" fmla="*/ 4094629 w 4679576"/>
              <a:gd name="connsiteY7" fmla="*/ 5573805 h 6158752"/>
              <a:gd name="connsiteX8" fmla="*/ 4094629 w 4679576"/>
              <a:gd name="connsiteY8" fmla="*/ 584947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584947 w 4679576"/>
              <a:gd name="connsiteY6" fmla="*/ 5573805 h 6158752"/>
              <a:gd name="connsiteX7" fmla="*/ 4094629 w 4679576"/>
              <a:gd name="connsiteY7" fmla="*/ 5573805 h 6158752"/>
              <a:gd name="connsiteX8" fmla="*/ 4094629 w 4679576"/>
              <a:gd name="connsiteY8" fmla="*/ 584947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584947 w 4679576"/>
              <a:gd name="connsiteY6" fmla="*/ 5573805 h 6158752"/>
              <a:gd name="connsiteX7" fmla="*/ 3556747 w 4679576"/>
              <a:gd name="connsiteY7" fmla="*/ 2149287 h 6158752"/>
              <a:gd name="connsiteX8" fmla="*/ 4094629 w 4679576"/>
              <a:gd name="connsiteY8" fmla="*/ 584947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584947 w 4679576"/>
              <a:gd name="connsiteY6" fmla="*/ 5573805 h 6158752"/>
              <a:gd name="connsiteX7" fmla="*/ 3556747 w 4679576"/>
              <a:gd name="connsiteY7" fmla="*/ 2149287 h 6158752"/>
              <a:gd name="connsiteX8" fmla="*/ 3538817 w 4679576"/>
              <a:gd name="connsiteY8" fmla="*/ 656665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1526241 w 4679576"/>
              <a:gd name="connsiteY6" fmla="*/ 2229970 h 6158752"/>
              <a:gd name="connsiteX7" fmla="*/ 3556747 w 4679576"/>
              <a:gd name="connsiteY7" fmla="*/ 2149287 h 6158752"/>
              <a:gd name="connsiteX8" fmla="*/ 3538817 w 4679576"/>
              <a:gd name="connsiteY8" fmla="*/ 656665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584947 w 4679576"/>
              <a:gd name="connsiteY5" fmla="*/ 584947 h 6158752"/>
              <a:gd name="connsiteX6" fmla="*/ 1526241 w 4679576"/>
              <a:gd name="connsiteY6" fmla="*/ 2229970 h 6158752"/>
              <a:gd name="connsiteX7" fmla="*/ 3502958 w 4679576"/>
              <a:gd name="connsiteY7" fmla="*/ 2221005 h 6158752"/>
              <a:gd name="connsiteX8" fmla="*/ 3538817 w 4679576"/>
              <a:gd name="connsiteY8" fmla="*/ 656665 h 6158752"/>
              <a:gd name="connsiteX9" fmla="*/ 584947 w 4679576"/>
              <a:gd name="connsiteY9" fmla="*/ 584947 h 6158752"/>
              <a:gd name="connsiteX0" fmla="*/ 0 w 4679576"/>
              <a:gd name="connsiteY0" fmla="*/ 0 h 6158752"/>
              <a:gd name="connsiteX1" fmla="*/ 4679576 w 4679576"/>
              <a:gd name="connsiteY1" fmla="*/ 0 h 6158752"/>
              <a:gd name="connsiteX2" fmla="*/ 4679576 w 4679576"/>
              <a:gd name="connsiteY2" fmla="*/ 6158752 h 6158752"/>
              <a:gd name="connsiteX3" fmla="*/ 0 w 4679576"/>
              <a:gd name="connsiteY3" fmla="*/ 6158752 h 6158752"/>
              <a:gd name="connsiteX4" fmla="*/ 0 w 4679576"/>
              <a:gd name="connsiteY4" fmla="*/ 0 h 6158752"/>
              <a:gd name="connsiteX5" fmla="*/ 1508311 w 4679576"/>
              <a:gd name="connsiteY5" fmla="*/ 620805 h 6158752"/>
              <a:gd name="connsiteX6" fmla="*/ 1526241 w 4679576"/>
              <a:gd name="connsiteY6" fmla="*/ 2229970 h 6158752"/>
              <a:gd name="connsiteX7" fmla="*/ 3502958 w 4679576"/>
              <a:gd name="connsiteY7" fmla="*/ 2221005 h 6158752"/>
              <a:gd name="connsiteX8" fmla="*/ 3538817 w 4679576"/>
              <a:gd name="connsiteY8" fmla="*/ 656665 h 6158752"/>
              <a:gd name="connsiteX9" fmla="*/ 1508311 w 4679576"/>
              <a:gd name="connsiteY9" fmla="*/ 620805 h 6158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9576" h="6158752">
                <a:moveTo>
                  <a:pt x="0" y="0"/>
                </a:moveTo>
                <a:lnTo>
                  <a:pt x="4679576" y="0"/>
                </a:lnTo>
                <a:lnTo>
                  <a:pt x="4679576" y="6158752"/>
                </a:lnTo>
                <a:lnTo>
                  <a:pt x="0" y="6158752"/>
                </a:lnTo>
                <a:lnTo>
                  <a:pt x="0" y="0"/>
                </a:lnTo>
                <a:close/>
                <a:moveTo>
                  <a:pt x="1508311" y="620805"/>
                </a:moveTo>
                <a:lnTo>
                  <a:pt x="1526241" y="2229970"/>
                </a:lnTo>
                <a:lnTo>
                  <a:pt x="3502958" y="2221005"/>
                </a:lnTo>
                <a:lnTo>
                  <a:pt x="3538817" y="656665"/>
                </a:lnTo>
                <a:lnTo>
                  <a:pt x="1508311" y="620805"/>
                </a:lnTo>
                <a:close/>
              </a:path>
            </a:pathLst>
          </a:custGeom>
          <a:solidFill>
            <a:schemeClr val="tx1">
              <a:lumMod val="50000"/>
              <a:lumOff val="50000"/>
              <a:alpha val="83000"/>
            </a:schemeClr>
          </a:solidFill>
          <a:ln w="38100" cmpd="sng">
            <a:solidFill>
              <a:schemeClr val="accent1">
                <a:alpha val="67000"/>
              </a:schemeClr>
            </a:solidFill>
          </a:ln>
          <a:effectLst>
            <a:softEdge rad="241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877118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13"/>
                                        </p:tgtEl>
                                      </p:cBhvr>
                                    </p:animEffect>
                                    <p:set>
                                      <p:cBhvr>
                                        <p:cTn id="7" dur="1" fill="hold">
                                          <p:stCondLst>
                                            <p:cond delay="999"/>
                                          </p:stCondLst>
                                        </p:cTn>
                                        <p:tgtEl>
                                          <p:spTgt spid="13"/>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1000"/>
                                        <p:tgtEl>
                                          <p:spTgt spid="11"/>
                                        </p:tgtEl>
                                      </p:cBhvr>
                                    </p:animEffect>
                                    <p:set>
                                      <p:cBhvr>
                                        <p:cTn id="15" dur="1" fill="hold">
                                          <p:stCondLst>
                                            <p:cond delay="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accent1">
              <a:lumMod val="7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TotalTime>
  <Words>929</Words>
  <Application>Microsoft Office PowerPoint</Application>
  <PresentationFormat>Widescreen</PresentationFormat>
  <Paragraphs>154</Paragraphs>
  <Slides>22</Slides>
  <Notes>19</Notes>
  <HiddenSlides>1</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Algerian</vt:lpstr>
      <vt:lpstr>Arial</vt:lpstr>
      <vt:lpstr>Arial Black</vt:lpstr>
      <vt:lpstr>Calibri</vt:lpstr>
      <vt:lpstr>Calibri Light</vt:lpstr>
      <vt:lpstr>Office Theme</vt:lpstr>
      <vt:lpstr>Aircraft Celestial Navigation Intro By Michael Jones</vt:lpstr>
      <vt:lpstr>PowerPoint Presentation</vt:lpstr>
      <vt:lpstr>PowerPoint Presentation</vt:lpstr>
      <vt:lpstr>PowerPoint Presentation</vt:lpstr>
      <vt:lpstr>PowerPoint Presentation</vt:lpstr>
      <vt:lpstr>PowerPoint Presentation</vt:lpstr>
      <vt:lpstr>Bubble Sextant</vt:lpstr>
      <vt:lpstr>PowerPoint Presentation</vt:lpstr>
      <vt:lpstr>PowerPoint Presentation</vt:lpstr>
      <vt:lpstr>PowerPoint Presentation</vt:lpstr>
      <vt:lpstr>PowerPoint Presentation</vt:lpstr>
      <vt:lpstr>PowerPoint Presentation</vt:lpstr>
      <vt:lpstr>“Sights” by Stellarium Planetarium Program.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Resources for this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Aircraft Celestial Navigation Intro</dc:title>
  <dc:creator>Michael Jones</dc:creator>
  <cp:lastModifiedBy>Michael Jones</cp:lastModifiedBy>
  <cp:revision>105</cp:revision>
  <dcterms:created xsi:type="dcterms:W3CDTF">2020-03-19T18:33:34Z</dcterms:created>
  <dcterms:modified xsi:type="dcterms:W3CDTF">2020-06-05T14:53:01Z</dcterms:modified>
</cp:coreProperties>
</file>